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8"/>
  </p:notesMasterIdLst>
  <p:sldIdLst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6" r:id="rId16"/>
    <p:sldId id="295" r:id="rId17"/>
  </p:sldIdLst>
  <p:sldSz cx="9144000" cy="6858000" type="screen4x3"/>
  <p:notesSz cx="6858000" cy="9144000"/>
  <p:defaultTextStyle>
    <a:defPPr>
      <a:defRPr lang="ru-RU"/>
    </a:defPPr>
    <a:lvl1pPr marL="0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2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6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9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22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51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83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13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44" algn="l" defTabSz="9140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19" autoAdjust="0"/>
  </p:normalViewPr>
  <p:slideViewPr>
    <p:cSldViewPr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76569865253068"/>
          <c:y val="0.19265116245314445"/>
          <c:w val="0.61465630679813721"/>
          <c:h val="0.548176825133295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из видов работ в наибольшей степени повлиял на личтностное развитие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проектная деятельность</c:v>
                </c:pt>
                <c:pt idx="1">
                  <c:v>работа на стажировочных площадках</c:v>
                </c:pt>
                <c:pt idx="2">
                  <c:v>освоение обязательных онлайн курсов РАНХиГС</c:v>
                </c:pt>
                <c:pt idx="3">
                  <c:v>освоение онлайн-курсов по выбору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0.68000000000000071</c:v>
                </c:pt>
                <c:pt idx="1">
                  <c:v>0.11000000000000006</c:v>
                </c:pt>
                <c:pt idx="2">
                  <c:v>0.1</c:v>
                </c:pt>
                <c:pt idx="3">
                  <c:v>0.11000000000000006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547303162921887"/>
          <c:w val="0.99858101084006534"/>
          <c:h val="0.21826186685370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4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2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kern="400" cap="none" spc="0" baseline="0" dirty="0" smtClean="0">
                <a:solidFill>
                  <a:schemeClr val="tx1"/>
                </a:solidFill>
              </a:rPr>
              <a:t>Считаете ли вы работу над проектом важной для развития лидерских качеств</a:t>
            </a:r>
            <a:endParaRPr lang="ru-RU" sz="1800" kern="400" cap="none" spc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734561508231666"/>
          <c:y val="0.2504814960990438"/>
          <c:w val="0.71404307242698084"/>
          <c:h val="0.647528633088979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работу над проектом важной для развития лидерских качеств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710229936786684"/>
          <c:y val="0.92554937941807225"/>
          <c:w val="0.19981678118627119"/>
          <c:h val="5.5474668812009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algn="l">
              <a:defRPr sz="1600" b="1" i="0" u="none" strike="noStrike" kern="400" cap="none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Считаете ли вы курсы полезными онлайн курсы</a:t>
            </a:r>
          </a:p>
        </c:rich>
      </c:tx>
      <c:layout>
        <c:manualLayout>
          <c:xMode val="edge"/>
          <c:yMode val="edge"/>
          <c:x val="0.17553222829534851"/>
          <c:y val="9.580278205244260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56060695332618"/>
          <c:y val="0.30957776369652895"/>
          <c:w val="0.73694110376824618"/>
          <c:h val="0.540947517174094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 курсы полезными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>
                <a:solidFill>
                  <a:schemeClr val="bg2">
                    <a:lumMod val="10000"/>
                  </a:schemeClr>
                </a:solidFill>
              </a:rPr>
              <a:t>Как </a:t>
            </a: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участие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в проектной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деятельности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и стажировках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повлияло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на выбор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будущей</a:t>
            </a:r>
            <a:endParaRPr lang="en-US" sz="1600" kern="400" cap="none" spc="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>
              <a:defRPr sz="1600" b="1" i="0" u="none" strike="noStrike" kern="400" cap="none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kern="4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профессии</a:t>
            </a:r>
            <a:endParaRPr lang="ru-RU" sz="1600" kern="400" cap="none" spc="0" baseline="0" dirty="0">
              <a:solidFill>
                <a:schemeClr val="bg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3.3094439334212321E-2"/>
          <c:y val="3.602365862170870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1180445098545591"/>
          <c:y val="5.362654730087657E-2"/>
          <c:w val="0.44627644120719812"/>
          <c:h val="0.56088535877279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участие в проектной деятельности и стажировках повлияло на выбор будущей профессии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dLbls>
            <c:dLbl>
              <c:idx val="2"/>
              <c:layout>
                <c:manualLayout>
                  <c:x val="6.3752178978506616E-2"/>
                  <c:y val="8.53051540811767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08989423517033E-2"/>
                  <c:y val="8.91566648332725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Я убедился(ась), что мой выбор отвечает моим интересам</c:v>
                </c:pt>
                <c:pt idx="1">
                  <c:v>Я убедился(ась), что мой выбор темы проекта и стажировочной площадки не совсем совпадает с моими представлениями о будущей профессии</c:v>
                </c:pt>
                <c:pt idx="2">
                  <c:v>Я убедился(ась), что мой выбор темы проекта и стажировочной площадки не отвечает моим интересам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0.67000000000000082</c:v>
                </c:pt>
                <c:pt idx="1">
                  <c:v>0.2</c:v>
                </c:pt>
                <c:pt idx="2">
                  <c:v>0.05</c:v>
                </c:pt>
                <c:pt idx="3">
                  <c:v>8.0000000000000043E-2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53305706655318E-2"/>
          <c:y val="0.66165542495081175"/>
          <c:w val="0.94307877190717115"/>
          <c:h val="0.32001399090254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lang="ru-RU" sz="1200" b="0" i="0" u="none" strike="noStrike" kern="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cap="none" spc="0" baseline="0" dirty="0">
                <a:solidFill>
                  <a:schemeClr val="bg2">
                    <a:lumMod val="10000"/>
                  </a:schemeClr>
                </a:solidFill>
              </a:rPr>
              <a:t>Появилось ли желание учиться </a:t>
            </a:r>
            <a:r>
              <a:rPr lang="ru-RU" sz="16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и работать </a:t>
            </a:r>
            <a:r>
              <a:rPr lang="ru-RU" sz="1600" cap="none" spc="0" baseline="0" dirty="0">
                <a:solidFill>
                  <a:schemeClr val="bg2">
                    <a:lumMod val="10000"/>
                  </a:schemeClr>
                </a:solidFill>
              </a:rPr>
              <a:t>в своем регионе</a:t>
            </a:r>
          </a:p>
        </c:rich>
      </c:tx>
      <c:layout>
        <c:manualLayout>
          <c:xMode val="edge"/>
          <c:yMode val="edge"/>
          <c:x val="3.2665882477595276E-2"/>
          <c:y val="1.568206111547374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107095196767399E-2"/>
          <c:y val="0.29240282685512381"/>
          <c:w val="0.50357932752876622"/>
          <c:h val="0.55173212357675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Появилось ли желание учиться и работать в своем регионе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</c:dPt>
          <c:dPt>
            <c:idx val="5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</c:dPt>
          <c:dLbls>
            <c:dLbl>
              <c:idx val="3"/>
              <c:layout>
                <c:manualLayout>
                  <c:x val="8.3613867477690396E-2"/>
                  <c:y val="5.12235991406511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487084410015085E-2"/>
                  <c:y val="9.6179468244617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2456781212752322E-3"/>
                  <c:y val="7.044512747268180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Такое желание у меня было и до проекта АСИ</c:v>
                </c:pt>
                <c:pt idx="1">
                  <c:v>Да, появилось</c:v>
                </c:pt>
                <c:pt idx="2">
                  <c:v>Я еще буду об этом думать</c:v>
                </c:pt>
                <c:pt idx="3">
                  <c:v>Учиться собираюсь в другом месте, но обязательно вернусь</c:v>
                </c:pt>
                <c:pt idx="4">
                  <c:v>Нет, не появилось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0.41000000000000031</c:v>
                </c:pt>
                <c:pt idx="1">
                  <c:v>0.17</c:v>
                </c:pt>
                <c:pt idx="2">
                  <c:v>0.23</c:v>
                </c:pt>
                <c:pt idx="3">
                  <c:v>6.0000000000000032E-2</c:v>
                </c:pt>
                <c:pt idx="4">
                  <c:v>0.12000000000000002</c:v>
                </c:pt>
                <c:pt idx="5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52151315469275"/>
          <c:y val="0.18617634275554315"/>
          <c:w val="0.34153831708316124"/>
          <c:h val="0.79685560194578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200" b="1" i="0" u="none" strike="noStrike" kern="1200" cap="all" spc="15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cap="none" spc="0" baseline="0" dirty="0">
                <a:solidFill>
                  <a:schemeClr val="bg2">
                    <a:lumMod val="10000"/>
                  </a:schemeClr>
                </a:solidFill>
              </a:rPr>
              <a:t>Желание продолжать участие </a:t>
            </a:r>
            <a:r>
              <a:rPr lang="ru-RU" sz="1600" cap="none" spc="0" baseline="0" dirty="0" smtClean="0">
                <a:solidFill>
                  <a:schemeClr val="bg2">
                    <a:lumMod val="10000"/>
                  </a:schemeClr>
                </a:solidFill>
              </a:rPr>
              <a:t>в инициативе </a:t>
            </a:r>
            <a:r>
              <a:rPr lang="ru-RU" sz="1600" cap="none" spc="0" baseline="0" dirty="0">
                <a:solidFill>
                  <a:schemeClr val="bg2">
                    <a:lumMod val="10000"/>
                  </a:schemeClr>
                </a:solidFill>
              </a:rPr>
              <a:t>АСИ</a:t>
            </a:r>
          </a:p>
        </c:rich>
      </c:tx>
      <c:layout>
        <c:manualLayout>
          <c:xMode val="edge"/>
          <c:yMode val="edge"/>
          <c:x val="0.1370303269905719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242419100735629E-2"/>
          <c:y val="0.2249353430174803"/>
          <c:w val="0.54287132895965884"/>
          <c:h val="0.617745940294501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Желание продолжать участие в  инициативе АСИ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очень хочу, потому что было интересно</c:v>
                </c:pt>
                <c:pt idx="1">
                  <c:v>Думаю об этом, но у меня выпускной класс, боюсь не успеть</c:v>
                </c:pt>
                <c:pt idx="2">
                  <c:v>Да хочу, но если в школе/колледже мне пойдут навстречу в смысле высвобождения моего времени</c:v>
                </c:pt>
                <c:pt idx="3">
                  <c:v>Нет, не хочу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0.38000000000000045</c:v>
                </c:pt>
                <c:pt idx="1">
                  <c:v>0.36000000000000032</c:v>
                </c:pt>
                <c:pt idx="2">
                  <c:v>9.0000000000000024E-2</c:v>
                </c:pt>
                <c:pt idx="3">
                  <c:v>0.11</c:v>
                </c:pt>
                <c:pt idx="4">
                  <c:v>6.0000000000000032E-2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ru-RU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07533093129071"/>
          <c:y val="0.15195863111586508"/>
          <c:w val="0.41211857957664205"/>
          <c:h val="0.844976256237624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4BE60-757C-4FA7-B90B-5FBBBCE1FD0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070CEBB-A170-4193-AC64-9C2DF6A9FBE6}">
      <dgm:prSet phldrT="[Текст]" custT="1"/>
      <dgm:spPr/>
      <dgm:t>
        <a:bodyPr/>
        <a:lstStyle/>
        <a:p>
          <a:r>
            <a:rPr lang="ru-RU" sz="800" b="1" dirty="0"/>
            <a:t>ИНТЕГРАТИВНЫЙ КОНТЕНТ</a:t>
          </a:r>
        </a:p>
      </dgm:t>
    </dgm:pt>
    <dgm:pt modelId="{0CD0DB65-6CD8-4B95-9659-0858A88C6EA8}" type="parTrans" cxnId="{B33F15EA-BCF1-45A1-8748-CF97E907EFC2}">
      <dgm:prSet/>
      <dgm:spPr/>
      <dgm:t>
        <a:bodyPr/>
        <a:lstStyle/>
        <a:p>
          <a:endParaRPr lang="ru-RU" sz="2000" b="1"/>
        </a:p>
      </dgm:t>
    </dgm:pt>
    <dgm:pt modelId="{710867D5-06BC-4E56-B4BE-90840C30C002}" type="sibTrans" cxnId="{B33F15EA-BCF1-45A1-8748-CF97E907EFC2}">
      <dgm:prSet/>
      <dgm:spPr/>
      <dgm:t>
        <a:bodyPr/>
        <a:lstStyle/>
        <a:p>
          <a:endParaRPr lang="ru-RU" sz="2000" b="1"/>
        </a:p>
      </dgm:t>
    </dgm:pt>
    <dgm:pt modelId="{34291960-9261-4BDF-8376-931ECD5B950C}">
      <dgm:prSet phldrT="[Текст]" custT="1"/>
      <dgm:spPr/>
      <dgm:t>
        <a:bodyPr/>
        <a:lstStyle/>
        <a:p>
          <a:r>
            <a:rPr lang="ru-RU" sz="800" b="1" dirty="0"/>
            <a:t>НЕПРЕРЫВНЫЙ ИНТЕГРАТИВНЫЙ ЦИКЛ УЧЕНИЯ</a:t>
          </a:r>
        </a:p>
      </dgm:t>
    </dgm:pt>
    <dgm:pt modelId="{60C753E4-ECFC-4FEB-8228-516469AEFEBF}" type="parTrans" cxnId="{F7D18DE5-0687-485E-B471-065C9BEF9793}">
      <dgm:prSet/>
      <dgm:spPr/>
      <dgm:t>
        <a:bodyPr/>
        <a:lstStyle/>
        <a:p>
          <a:endParaRPr lang="ru-RU" sz="2000" b="1"/>
        </a:p>
      </dgm:t>
    </dgm:pt>
    <dgm:pt modelId="{CD06F962-0D3A-467C-AD0C-2EAE38E29C0D}" type="sibTrans" cxnId="{F7D18DE5-0687-485E-B471-065C9BEF9793}">
      <dgm:prSet/>
      <dgm:spPr/>
      <dgm:t>
        <a:bodyPr/>
        <a:lstStyle/>
        <a:p>
          <a:endParaRPr lang="ru-RU" sz="2000" b="1"/>
        </a:p>
      </dgm:t>
    </dgm:pt>
    <dgm:pt modelId="{D00C2570-B45F-4AF9-AB14-2ECAC04073BA}">
      <dgm:prSet phldrT="[Текст]" custT="1"/>
      <dgm:spPr/>
      <dgm:t>
        <a:bodyPr/>
        <a:lstStyle/>
        <a:p>
          <a:r>
            <a:rPr lang="ru-RU" sz="800" b="1" dirty="0"/>
            <a:t>ИНТЕГРАТИВНОЕ ТЕХНОЛОГИЧЕСКОЕ РЕШЕНИЕ</a:t>
          </a:r>
        </a:p>
      </dgm:t>
    </dgm:pt>
    <dgm:pt modelId="{083313B4-FD92-49EA-87D8-103FC1E96CD5}" type="parTrans" cxnId="{49B1B958-63C1-4A20-9E78-2E601495EB93}">
      <dgm:prSet/>
      <dgm:spPr/>
      <dgm:t>
        <a:bodyPr/>
        <a:lstStyle/>
        <a:p>
          <a:endParaRPr lang="ru-RU" sz="2000" b="1"/>
        </a:p>
      </dgm:t>
    </dgm:pt>
    <dgm:pt modelId="{504E5515-AB3D-4669-A3A8-02AA49738832}" type="sibTrans" cxnId="{49B1B958-63C1-4A20-9E78-2E601495EB93}">
      <dgm:prSet/>
      <dgm:spPr/>
      <dgm:t>
        <a:bodyPr/>
        <a:lstStyle/>
        <a:p>
          <a:endParaRPr lang="ru-RU" sz="2000" b="1"/>
        </a:p>
      </dgm:t>
    </dgm:pt>
    <dgm:pt modelId="{3F949DDD-0A35-4E89-94AD-26AB1BA3282E}" type="pres">
      <dgm:prSet presAssocID="{FAF4BE60-757C-4FA7-B90B-5FBBBCE1FD02}" presName="compositeShape" presStyleCnt="0">
        <dgm:presLayoutVars>
          <dgm:chMax val="7"/>
          <dgm:dir/>
          <dgm:resizeHandles val="exact"/>
        </dgm:presLayoutVars>
      </dgm:prSet>
      <dgm:spPr/>
    </dgm:pt>
    <dgm:pt modelId="{94448F30-B445-45AA-93CF-8E959B33BB1B}" type="pres">
      <dgm:prSet presAssocID="{FAF4BE60-757C-4FA7-B90B-5FBBBCE1FD02}" presName="wedge1" presStyleLbl="node1" presStyleIdx="0" presStyleCnt="3"/>
      <dgm:spPr/>
      <dgm:t>
        <a:bodyPr/>
        <a:lstStyle/>
        <a:p>
          <a:endParaRPr lang="ru-RU"/>
        </a:p>
      </dgm:t>
    </dgm:pt>
    <dgm:pt modelId="{EF551BD4-78F0-4100-8933-B843FDDDB378}" type="pres">
      <dgm:prSet presAssocID="{FAF4BE60-757C-4FA7-B90B-5FBBBCE1FD02}" presName="dummy1a" presStyleCnt="0"/>
      <dgm:spPr/>
    </dgm:pt>
    <dgm:pt modelId="{5FFEA0F7-E616-4174-9AFC-BB334D96D8C1}" type="pres">
      <dgm:prSet presAssocID="{FAF4BE60-757C-4FA7-B90B-5FBBBCE1FD02}" presName="dummy1b" presStyleCnt="0"/>
      <dgm:spPr/>
    </dgm:pt>
    <dgm:pt modelId="{38D5DE97-E3B8-46A4-9909-B7F11DCEFE1B}" type="pres">
      <dgm:prSet presAssocID="{FAF4BE60-757C-4FA7-B90B-5FBBBCE1FD0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643E4-4B4C-4EC8-BDAC-FD0E5D1D10AF}" type="pres">
      <dgm:prSet presAssocID="{FAF4BE60-757C-4FA7-B90B-5FBBBCE1FD02}" presName="wedge2" presStyleLbl="node1" presStyleIdx="1" presStyleCnt="3"/>
      <dgm:spPr/>
      <dgm:t>
        <a:bodyPr/>
        <a:lstStyle/>
        <a:p>
          <a:endParaRPr lang="ru-RU"/>
        </a:p>
      </dgm:t>
    </dgm:pt>
    <dgm:pt modelId="{8EE4D2E6-1E49-4A79-9EEA-2F1AD6EC6791}" type="pres">
      <dgm:prSet presAssocID="{FAF4BE60-757C-4FA7-B90B-5FBBBCE1FD02}" presName="dummy2a" presStyleCnt="0"/>
      <dgm:spPr/>
    </dgm:pt>
    <dgm:pt modelId="{7FFB2F10-FE05-462C-BAFD-487811BB3F45}" type="pres">
      <dgm:prSet presAssocID="{FAF4BE60-757C-4FA7-B90B-5FBBBCE1FD02}" presName="dummy2b" presStyleCnt="0"/>
      <dgm:spPr/>
    </dgm:pt>
    <dgm:pt modelId="{6AA34EDE-2F59-4144-BAF0-A1FB57EFF14B}" type="pres">
      <dgm:prSet presAssocID="{FAF4BE60-757C-4FA7-B90B-5FBBBCE1FD0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528DF-E822-48AA-936A-82BD734CE38A}" type="pres">
      <dgm:prSet presAssocID="{FAF4BE60-757C-4FA7-B90B-5FBBBCE1FD02}" presName="wedge3" presStyleLbl="node1" presStyleIdx="2" presStyleCnt="3" custScaleX="105371" custScaleY="100595"/>
      <dgm:spPr/>
      <dgm:t>
        <a:bodyPr/>
        <a:lstStyle/>
        <a:p>
          <a:endParaRPr lang="ru-RU"/>
        </a:p>
      </dgm:t>
    </dgm:pt>
    <dgm:pt modelId="{EB8C64F7-61E5-43EE-9979-76666838C6F3}" type="pres">
      <dgm:prSet presAssocID="{FAF4BE60-757C-4FA7-B90B-5FBBBCE1FD02}" presName="dummy3a" presStyleCnt="0"/>
      <dgm:spPr/>
    </dgm:pt>
    <dgm:pt modelId="{D2876049-A173-4837-A9BE-D5D5940C3EA6}" type="pres">
      <dgm:prSet presAssocID="{FAF4BE60-757C-4FA7-B90B-5FBBBCE1FD02}" presName="dummy3b" presStyleCnt="0"/>
      <dgm:spPr/>
    </dgm:pt>
    <dgm:pt modelId="{E4BB7378-5B33-4C1D-B181-134F3AFBEEFC}" type="pres">
      <dgm:prSet presAssocID="{FAF4BE60-757C-4FA7-B90B-5FBBBCE1FD0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0A79B-6BAD-43C8-B544-6E992B0AF51D}" type="pres">
      <dgm:prSet presAssocID="{710867D5-06BC-4E56-B4BE-90840C30C002}" presName="arrowWedge1" presStyleLbl="fgSibTrans2D1" presStyleIdx="0" presStyleCnt="3" custLinFactNeighborX="-1624" custLinFactNeighborY="1211"/>
      <dgm:spPr/>
    </dgm:pt>
    <dgm:pt modelId="{5D0AF94B-FDF3-426F-B84F-F291699CAEF1}" type="pres">
      <dgm:prSet presAssocID="{CD06F962-0D3A-467C-AD0C-2EAE38E29C0D}" presName="arrowWedge2" presStyleLbl="fgSibTrans2D1" presStyleIdx="1" presStyleCnt="3"/>
      <dgm:spPr/>
    </dgm:pt>
    <dgm:pt modelId="{604DCBF5-0438-4AE0-8AE5-FAC158A0141C}" type="pres">
      <dgm:prSet presAssocID="{504E5515-AB3D-4669-A3A8-02AA49738832}" presName="arrowWedge3" presStyleLbl="fgSibTrans2D1" presStyleIdx="2" presStyleCnt="3"/>
      <dgm:spPr/>
    </dgm:pt>
  </dgm:ptLst>
  <dgm:cxnLst>
    <dgm:cxn modelId="{B33F15EA-BCF1-45A1-8748-CF97E907EFC2}" srcId="{FAF4BE60-757C-4FA7-B90B-5FBBBCE1FD02}" destId="{8070CEBB-A170-4193-AC64-9C2DF6A9FBE6}" srcOrd="0" destOrd="0" parTransId="{0CD0DB65-6CD8-4B95-9659-0858A88C6EA8}" sibTransId="{710867D5-06BC-4E56-B4BE-90840C30C002}"/>
    <dgm:cxn modelId="{420CED8A-CDCC-4C63-925F-480B80199227}" type="presOf" srcId="{8070CEBB-A170-4193-AC64-9C2DF6A9FBE6}" destId="{94448F30-B445-45AA-93CF-8E959B33BB1B}" srcOrd="0" destOrd="0" presId="urn:microsoft.com/office/officeart/2005/8/layout/cycle8"/>
    <dgm:cxn modelId="{E0A16E24-3498-4D66-ADBB-2BDBD0EF9CCB}" type="presOf" srcId="{8070CEBB-A170-4193-AC64-9C2DF6A9FBE6}" destId="{38D5DE97-E3B8-46A4-9909-B7F11DCEFE1B}" srcOrd="1" destOrd="0" presId="urn:microsoft.com/office/officeart/2005/8/layout/cycle8"/>
    <dgm:cxn modelId="{7CEEAD05-22ED-40D4-99F0-C621DEAEB1E8}" type="presOf" srcId="{D00C2570-B45F-4AF9-AB14-2ECAC04073BA}" destId="{5D9528DF-E822-48AA-936A-82BD734CE38A}" srcOrd="0" destOrd="0" presId="urn:microsoft.com/office/officeart/2005/8/layout/cycle8"/>
    <dgm:cxn modelId="{F7D18DE5-0687-485E-B471-065C9BEF9793}" srcId="{FAF4BE60-757C-4FA7-B90B-5FBBBCE1FD02}" destId="{34291960-9261-4BDF-8376-931ECD5B950C}" srcOrd="1" destOrd="0" parTransId="{60C753E4-ECFC-4FEB-8228-516469AEFEBF}" sibTransId="{CD06F962-0D3A-467C-AD0C-2EAE38E29C0D}"/>
    <dgm:cxn modelId="{49B1B958-63C1-4A20-9E78-2E601495EB93}" srcId="{FAF4BE60-757C-4FA7-B90B-5FBBBCE1FD02}" destId="{D00C2570-B45F-4AF9-AB14-2ECAC04073BA}" srcOrd="2" destOrd="0" parTransId="{083313B4-FD92-49EA-87D8-103FC1E96CD5}" sibTransId="{504E5515-AB3D-4669-A3A8-02AA49738832}"/>
    <dgm:cxn modelId="{41E871DF-BA1B-4957-AEC5-63055AF44887}" type="presOf" srcId="{34291960-9261-4BDF-8376-931ECD5B950C}" destId="{70B643E4-4B4C-4EC8-BDAC-FD0E5D1D10AF}" srcOrd="0" destOrd="0" presId="urn:microsoft.com/office/officeart/2005/8/layout/cycle8"/>
    <dgm:cxn modelId="{6E3629D1-F98E-45B3-B2DD-D82E9AE0F391}" type="presOf" srcId="{D00C2570-B45F-4AF9-AB14-2ECAC04073BA}" destId="{E4BB7378-5B33-4C1D-B181-134F3AFBEEFC}" srcOrd="1" destOrd="0" presId="urn:microsoft.com/office/officeart/2005/8/layout/cycle8"/>
    <dgm:cxn modelId="{BC1C19BC-BDE6-471D-BA65-E9965E73F4D9}" type="presOf" srcId="{FAF4BE60-757C-4FA7-B90B-5FBBBCE1FD02}" destId="{3F949DDD-0A35-4E89-94AD-26AB1BA3282E}" srcOrd="0" destOrd="0" presId="urn:microsoft.com/office/officeart/2005/8/layout/cycle8"/>
    <dgm:cxn modelId="{DD280AA2-1824-4A30-8227-4EFE5BAD4247}" type="presOf" srcId="{34291960-9261-4BDF-8376-931ECD5B950C}" destId="{6AA34EDE-2F59-4144-BAF0-A1FB57EFF14B}" srcOrd="1" destOrd="0" presId="urn:microsoft.com/office/officeart/2005/8/layout/cycle8"/>
    <dgm:cxn modelId="{6BF2A433-4E25-4029-8B39-78BC321BD807}" type="presParOf" srcId="{3F949DDD-0A35-4E89-94AD-26AB1BA3282E}" destId="{94448F30-B445-45AA-93CF-8E959B33BB1B}" srcOrd="0" destOrd="0" presId="urn:microsoft.com/office/officeart/2005/8/layout/cycle8"/>
    <dgm:cxn modelId="{59B281AF-05A6-49C0-A0BA-0AB66A286E63}" type="presParOf" srcId="{3F949DDD-0A35-4E89-94AD-26AB1BA3282E}" destId="{EF551BD4-78F0-4100-8933-B843FDDDB378}" srcOrd="1" destOrd="0" presId="urn:microsoft.com/office/officeart/2005/8/layout/cycle8"/>
    <dgm:cxn modelId="{B50EF2B0-BE8A-4E0E-AF30-26EE92666BB1}" type="presParOf" srcId="{3F949DDD-0A35-4E89-94AD-26AB1BA3282E}" destId="{5FFEA0F7-E616-4174-9AFC-BB334D96D8C1}" srcOrd="2" destOrd="0" presId="urn:microsoft.com/office/officeart/2005/8/layout/cycle8"/>
    <dgm:cxn modelId="{632841B8-0F04-4A6F-AE80-1FB866E2026E}" type="presParOf" srcId="{3F949DDD-0A35-4E89-94AD-26AB1BA3282E}" destId="{38D5DE97-E3B8-46A4-9909-B7F11DCEFE1B}" srcOrd="3" destOrd="0" presId="urn:microsoft.com/office/officeart/2005/8/layout/cycle8"/>
    <dgm:cxn modelId="{DAB7C589-FD8C-42F9-A078-B58ADAFB1F5A}" type="presParOf" srcId="{3F949DDD-0A35-4E89-94AD-26AB1BA3282E}" destId="{70B643E4-4B4C-4EC8-BDAC-FD0E5D1D10AF}" srcOrd="4" destOrd="0" presId="urn:microsoft.com/office/officeart/2005/8/layout/cycle8"/>
    <dgm:cxn modelId="{E967B5EB-C423-465A-8228-5E6C8B626AC6}" type="presParOf" srcId="{3F949DDD-0A35-4E89-94AD-26AB1BA3282E}" destId="{8EE4D2E6-1E49-4A79-9EEA-2F1AD6EC6791}" srcOrd="5" destOrd="0" presId="urn:microsoft.com/office/officeart/2005/8/layout/cycle8"/>
    <dgm:cxn modelId="{3B7D203E-CC15-46EF-A56F-F00338BBE59E}" type="presParOf" srcId="{3F949DDD-0A35-4E89-94AD-26AB1BA3282E}" destId="{7FFB2F10-FE05-462C-BAFD-487811BB3F45}" srcOrd="6" destOrd="0" presId="urn:microsoft.com/office/officeart/2005/8/layout/cycle8"/>
    <dgm:cxn modelId="{EE937EE4-5E86-425F-958A-C440873C2F40}" type="presParOf" srcId="{3F949DDD-0A35-4E89-94AD-26AB1BA3282E}" destId="{6AA34EDE-2F59-4144-BAF0-A1FB57EFF14B}" srcOrd="7" destOrd="0" presId="urn:microsoft.com/office/officeart/2005/8/layout/cycle8"/>
    <dgm:cxn modelId="{3C8518B5-94D9-426C-A902-47FC2CF24DF1}" type="presParOf" srcId="{3F949DDD-0A35-4E89-94AD-26AB1BA3282E}" destId="{5D9528DF-E822-48AA-936A-82BD734CE38A}" srcOrd="8" destOrd="0" presId="urn:microsoft.com/office/officeart/2005/8/layout/cycle8"/>
    <dgm:cxn modelId="{F394F520-7EE5-49DF-A0D5-F5ED2A368D31}" type="presParOf" srcId="{3F949DDD-0A35-4E89-94AD-26AB1BA3282E}" destId="{EB8C64F7-61E5-43EE-9979-76666838C6F3}" srcOrd="9" destOrd="0" presId="urn:microsoft.com/office/officeart/2005/8/layout/cycle8"/>
    <dgm:cxn modelId="{4E075549-A409-45A9-A718-A517B239D838}" type="presParOf" srcId="{3F949DDD-0A35-4E89-94AD-26AB1BA3282E}" destId="{D2876049-A173-4837-A9BE-D5D5940C3EA6}" srcOrd="10" destOrd="0" presId="urn:microsoft.com/office/officeart/2005/8/layout/cycle8"/>
    <dgm:cxn modelId="{E6EC8E88-2B4A-47D8-9D9A-0750360D4337}" type="presParOf" srcId="{3F949DDD-0A35-4E89-94AD-26AB1BA3282E}" destId="{E4BB7378-5B33-4C1D-B181-134F3AFBEEFC}" srcOrd="11" destOrd="0" presId="urn:microsoft.com/office/officeart/2005/8/layout/cycle8"/>
    <dgm:cxn modelId="{75797559-769B-41A2-8923-31A962EAB0C1}" type="presParOf" srcId="{3F949DDD-0A35-4E89-94AD-26AB1BA3282E}" destId="{4A00A79B-6BAD-43C8-B544-6E992B0AF51D}" srcOrd="12" destOrd="0" presId="urn:microsoft.com/office/officeart/2005/8/layout/cycle8"/>
    <dgm:cxn modelId="{3B53DB35-DC56-4C6E-90C8-7779D9CBF67B}" type="presParOf" srcId="{3F949DDD-0A35-4E89-94AD-26AB1BA3282E}" destId="{5D0AF94B-FDF3-426F-B84F-F291699CAEF1}" srcOrd="13" destOrd="0" presId="urn:microsoft.com/office/officeart/2005/8/layout/cycle8"/>
    <dgm:cxn modelId="{B6122028-F915-4A66-AA72-8C7AE53C5FA9}" type="presParOf" srcId="{3F949DDD-0A35-4E89-94AD-26AB1BA3282E}" destId="{604DCBF5-0438-4AE0-8AE5-FAC158A0141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0.03373</cdr:x>
      <cdr:y>0.01223</cdr:y>
    </cdr:from>
    <cdr:to>
      <cdr:x>0.96231</cdr:x>
      <cdr:y>0.23623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029" y="57310"/>
          <a:ext cx="3744416" cy="104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800" b="1" kern="400" dirty="0" smtClean="0">
              <a:solidFill>
                <a:schemeClr val="tx1">
                  <a:lumMod val="95000"/>
                  <a:lumOff val="5000"/>
                </a:schemeClr>
              </a:solidFill>
            </a:rPr>
            <a:t>Какой из видов работ в наибольшей</a:t>
          </a:r>
        </a:p>
        <a:p xmlns:a="http://schemas.openxmlformats.org/drawingml/2006/main">
          <a:pPr algn="l"/>
          <a:r>
            <a:rPr lang="ru-RU" sz="1800" b="1" kern="4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степени повлиял на личностное</a:t>
          </a:r>
        </a:p>
        <a:p xmlns:a="http://schemas.openxmlformats.org/drawingml/2006/main">
          <a:pPr algn="l"/>
          <a:r>
            <a:rPr lang="ru-RU" sz="1800" b="1" kern="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</a:t>
          </a:r>
          <a:endParaRPr lang="ru-RU" sz="1800" b="1" kern="400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C4C99-2796-4A47-AE8C-F43B9A98C1D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77110-445A-4196-9ED9-AC690E5E9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8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3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55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7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3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8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2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0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25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91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1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77110-445A-4196-9ED9-AC690E5E9BC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6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lIns="80115" tIns="40058" rIns="80115" bIns="40058"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0"/>
            <a:ext cx="6858000" cy="1655762"/>
          </a:xfrm>
          <a:prstGeom prst="rect">
            <a:avLst/>
          </a:prstGeom>
        </p:spPr>
        <p:txBody>
          <a:bodyPr lIns="80115" tIns="40058" rIns="80115" bIns="40058"/>
          <a:lstStyle>
            <a:lvl1pPr marL="0" indent="0" algn="ctr">
              <a:buNone/>
              <a:defRPr sz="2300"/>
            </a:lvl1pPr>
            <a:lvl2pPr marL="441559" indent="0" algn="ctr">
              <a:buNone/>
              <a:defRPr sz="1900"/>
            </a:lvl2pPr>
            <a:lvl3pPr marL="883117" indent="0" algn="ctr">
              <a:buNone/>
              <a:defRPr sz="1700"/>
            </a:lvl3pPr>
            <a:lvl4pPr marL="1324676" indent="0" algn="ctr">
              <a:buNone/>
              <a:defRPr sz="1500"/>
            </a:lvl4pPr>
            <a:lvl5pPr marL="1766234" indent="0" algn="ctr">
              <a:buNone/>
              <a:defRPr sz="1500"/>
            </a:lvl5pPr>
            <a:lvl6pPr marL="2207795" indent="0" algn="ctr">
              <a:buNone/>
              <a:defRPr sz="1500"/>
            </a:lvl6pPr>
            <a:lvl7pPr marL="2649351" indent="0" algn="ctr">
              <a:buNone/>
              <a:defRPr sz="1500"/>
            </a:lvl7pPr>
            <a:lvl8pPr marL="3090911" indent="0" algn="ctr">
              <a:buNone/>
              <a:defRPr sz="1500"/>
            </a:lvl8pPr>
            <a:lvl9pPr marL="353247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4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7"/>
            <a:ext cx="1971675" cy="5811838"/>
          </a:xfrm>
          <a:prstGeom prst="rect">
            <a:avLst/>
          </a:prstGeom>
        </p:spPr>
        <p:txBody>
          <a:bodyPr vert="eaVert"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65127"/>
            <a:ext cx="5800725" cy="5811838"/>
          </a:xfrm>
          <a:prstGeom prst="rect">
            <a:avLst/>
          </a:prstGeom>
        </p:spPr>
        <p:txBody>
          <a:bodyPr vert="eaVert"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6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lIns="80165" tIns="40083" rIns="80165" bIns="40083"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 algn="ctr">
              <a:buNone/>
              <a:defRPr sz="2300"/>
            </a:lvl1pPr>
            <a:lvl2pPr marL="441832" indent="0" algn="ctr">
              <a:buNone/>
              <a:defRPr sz="1900"/>
            </a:lvl2pPr>
            <a:lvl3pPr marL="883664" indent="0" algn="ctr">
              <a:buNone/>
              <a:defRPr sz="1700"/>
            </a:lvl3pPr>
            <a:lvl4pPr marL="1325496" indent="0" algn="ctr">
              <a:buNone/>
              <a:defRPr sz="1500"/>
            </a:lvl4pPr>
            <a:lvl5pPr marL="1767327" indent="0" algn="ctr">
              <a:buNone/>
              <a:defRPr sz="1500"/>
            </a:lvl5pPr>
            <a:lvl6pPr marL="2209160" indent="0" algn="ctr">
              <a:buNone/>
              <a:defRPr sz="1500"/>
            </a:lvl6pPr>
            <a:lvl7pPr marL="2650991" indent="0" algn="ctr">
              <a:buNone/>
              <a:defRPr sz="1500"/>
            </a:lvl7pPr>
            <a:lvl8pPr marL="3092823" indent="0" algn="ctr">
              <a:buNone/>
              <a:defRPr sz="1500"/>
            </a:lvl8pPr>
            <a:lvl9pPr marL="3534655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0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78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lIns="80165" tIns="40083" rIns="80165" bIns="40083"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18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36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54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673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091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509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28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346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49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04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80165" tIns="40083" rIns="80165" bIns="40083" anchor="b"/>
          <a:lstStyle>
            <a:lvl1pPr marL="0" indent="0">
              <a:buNone/>
              <a:defRPr sz="2300" b="1"/>
            </a:lvl1pPr>
            <a:lvl2pPr marL="441832" indent="0">
              <a:buNone/>
              <a:defRPr sz="1900" b="1"/>
            </a:lvl2pPr>
            <a:lvl3pPr marL="883664" indent="0">
              <a:buNone/>
              <a:defRPr sz="1700" b="1"/>
            </a:lvl3pPr>
            <a:lvl4pPr marL="1325496" indent="0">
              <a:buNone/>
              <a:defRPr sz="1500" b="1"/>
            </a:lvl4pPr>
            <a:lvl5pPr marL="1767327" indent="0">
              <a:buNone/>
              <a:defRPr sz="1500" b="1"/>
            </a:lvl5pPr>
            <a:lvl6pPr marL="2209160" indent="0">
              <a:buNone/>
              <a:defRPr sz="1500" b="1"/>
            </a:lvl6pPr>
            <a:lvl7pPr marL="2650991" indent="0">
              <a:buNone/>
              <a:defRPr sz="1500" b="1"/>
            </a:lvl7pPr>
            <a:lvl8pPr marL="3092823" indent="0">
              <a:buNone/>
              <a:defRPr sz="1500" b="1"/>
            </a:lvl8pPr>
            <a:lvl9pPr marL="353465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lIns="80165" tIns="40083" rIns="80165" bIns="40083" anchor="b"/>
          <a:lstStyle>
            <a:lvl1pPr marL="0" indent="0">
              <a:buNone/>
              <a:defRPr sz="2300" b="1"/>
            </a:lvl1pPr>
            <a:lvl2pPr marL="441832" indent="0">
              <a:buNone/>
              <a:defRPr sz="1900" b="1"/>
            </a:lvl2pPr>
            <a:lvl3pPr marL="883664" indent="0">
              <a:buNone/>
              <a:defRPr sz="1700" b="1"/>
            </a:lvl3pPr>
            <a:lvl4pPr marL="1325496" indent="0">
              <a:buNone/>
              <a:defRPr sz="1500" b="1"/>
            </a:lvl4pPr>
            <a:lvl5pPr marL="1767327" indent="0">
              <a:buNone/>
              <a:defRPr sz="1500" b="1"/>
            </a:lvl5pPr>
            <a:lvl6pPr marL="2209160" indent="0">
              <a:buNone/>
              <a:defRPr sz="1500" b="1"/>
            </a:lvl6pPr>
            <a:lvl7pPr marL="2650991" indent="0">
              <a:buNone/>
              <a:defRPr sz="1500" b="1"/>
            </a:lvl7pPr>
            <a:lvl8pPr marL="3092823" indent="0">
              <a:buNone/>
              <a:defRPr sz="1500" b="1"/>
            </a:lvl8pPr>
            <a:lvl9pPr marL="353465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52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73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4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80165" tIns="40083" rIns="80165" bIns="40083"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>
              <a:buNone/>
              <a:defRPr sz="1500"/>
            </a:lvl1pPr>
            <a:lvl2pPr marL="441832" indent="0">
              <a:buNone/>
              <a:defRPr sz="1400"/>
            </a:lvl2pPr>
            <a:lvl3pPr marL="883664" indent="0">
              <a:buNone/>
              <a:defRPr sz="1200"/>
            </a:lvl3pPr>
            <a:lvl4pPr marL="1325496" indent="0">
              <a:buNone/>
              <a:defRPr sz="1000"/>
            </a:lvl4pPr>
            <a:lvl5pPr marL="1767327" indent="0">
              <a:buNone/>
              <a:defRPr sz="1000"/>
            </a:lvl5pPr>
            <a:lvl6pPr marL="2209160" indent="0">
              <a:buNone/>
              <a:defRPr sz="1000"/>
            </a:lvl6pPr>
            <a:lvl7pPr marL="2650991" indent="0">
              <a:buNone/>
              <a:defRPr sz="1000"/>
            </a:lvl7pPr>
            <a:lvl8pPr marL="3092823" indent="0">
              <a:buNone/>
              <a:defRPr sz="1000"/>
            </a:lvl8pPr>
            <a:lvl9pPr marL="35346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5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58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80165" tIns="40083" rIns="80165" bIns="40083"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  <a:prstGeom prst="rect">
            <a:avLst/>
          </a:prstGeom>
        </p:spPr>
        <p:txBody>
          <a:bodyPr lIns="80165" tIns="40083" rIns="80165" bIns="40083" anchor="t"/>
          <a:lstStyle>
            <a:lvl1pPr marL="0" indent="0">
              <a:buNone/>
              <a:defRPr sz="3100"/>
            </a:lvl1pPr>
            <a:lvl2pPr marL="441832" indent="0">
              <a:buNone/>
              <a:defRPr sz="2700"/>
            </a:lvl2pPr>
            <a:lvl3pPr marL="883664" indent="0">
              <a:buNone/>
              <a:defRPr sz="2300"/>
            </a:lvl3pPr>
            <a:lvl4pPr marL="1325496" indent="0">
              <a:buNone/>
              <a:defRPr sz="1900"/>
            </a:lvl4pPr>
            <a:lvl5pPr marL="1767327" indent="0">
              <a:buNone/>
              <a:defRPr sz="1900"/>
            </a:lvl5pPr>
            <a:lvl6pPr marL="2209160" indent="0">
              <a:buNone/>
              <a:defRPr sz="1900"/>
            </a:lvl6pPr>
            <a:lvl7pPr marL="2650991" indent="0">
              <a:buNone/>
              <a:defRPr sz="1900"/>
            </a:lvl7pPr>
            <a:lvl8pPr marL="3092823" indent="0">
              <a:buNone/>
              <a:defRPr sz="1900"/>
            </a:lvl8pPr>
            <a:lvl9pPr marL="3534655" indent="0">
              <a:buNone/>
              <a:defRPr sz="19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>
              <a:buNone/>
              <a:defRPr sz="1500"/>
            </a:lvl1pPr>
            <a:lvl2pPr marL="441832" indent="0">
              <a:buNone/>
              <a:defRPr sz="1400"/>
            </a:lvl2pPr>
            <a:lvl3pPr marL="883664" indent="0">
              <a:buNone/>
              <a:defRPr sz="1200"/>
            </a:lvl3pPr>
            <a:lvl4pPr marL="1325496" indent="0">
              <a:buNone/>
              <a:defRPr sz="1000"/>
            </a:lvl4pPr>
            <a:lvl5pPr marL="1767327" indent="0">
              <a:buNone/>
              <a:defRPr sz="1000"/>
            </a:lvl5pPr>
            <a:lvl6pPr marL="2209160" indent="0">
              <a:buNone/>
              <a:defRPr sz="1000"/>
            </a:lvl6pPr>
            <a:lvl7pPr marL="2650991" indent="0">
              <a:buNone/>
              <a:defRPr sz="1000"/>
            </a:lvl7pPr>
            <a:lvl8pPr marL="3092823" indent="0">
              <a:buNone/>
              <a:defRPr sz="1000"/>
            </a:lvl8pPr>
            <a:lvl9pPr marL="35346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1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71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  <a:prstGeom prst="rect">
            <a:avLst/>
          </a:prstGeom>
        </p:spPr>
        <p:txBody>
          <a:bodyPr vert="eaVert" lIns="80165" tIns="40083" rIns="80165" bIns="40083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  <a:prstGeom prst="rect">
            <a:avLst/>
          </a:prstGeom>
        </p:spPr>
        <p:txBody>
          <a:bodyPr vert="eaVert" lIns="80165" tIns="40083" rIns="80165" bIns="4008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82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0165" tIns="40083" rIns="80165" bIns="40083"/>
          <a:lstStyle/>
          <a:p>
            <a:pPr defTabSz="40082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82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7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lIns="80115" tIns="40058" rIns="80115" bIns="40058"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</p:spPr>
        <p:txBody>
          <a:bodyPr lIns="80115" tIns="40058" rIns="80115" bIns="40058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15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31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46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662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07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493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09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32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  <a:prstGeom prst="rect">
            <a:avLst/>
          </a:prstGeom>
        </p:spPr>
        <p:txBody>
          <a:bodyPr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5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6"/>
            <a:ext cx="7886700" cy="1325563"/>
          </a:xfrm>
          <a:prstGeom prst="rect">
            <a:avLst/>
          </a:prstGeom>
        </p:spPr>
        <p:txBody>
          <a:bodyPr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80115" tIns="40058" rIns="80115" bIns="40058" anchor="b"/>
          <a:lstStyle>
            <a:lvl1pPr marL="0" indent="0">
              <a:buNone/>
              <a:defRPr sz="2300" b="1"/>
            </a:lvl1pPr>
            <a:lvl2pPr marL="441559" indent="0">
              <a:buNone/>
              <a:defRPr sz="1900" b="1"/>
            </a:lvl2pPr>
            <a:lvl3pPr marL="883117" indent="0">
              <a:buNone/>
              <a:defRPr sz="1700" b="1"/>
            </a:lvl3pPr>
            <a:lvl4pPr marL="1324676" indent="0">
              <a:buNone/>
              <a:defRPr sz="1500" b="1"/>
            </a:lvl4pPr>
            <a:lvl5pPr marL="1766234" indent="0">
              <a:buNone/>
              <a:defRPr sz="1500" b="1"/>
            </a:lvl5pPr>
            <a:lvl6pPr marL="2207795" indent="0">
              <a:buNone/>
              <a:defRPr sz="1500" b="1"/>
            </a:lvl6pPr>
            <a:lvl7pPr marL="2649351" indent="0">
              <a:buNone/>
              <a:defRPr sz="1500" b="1"/>
            </a:lvl7pPr>
            <a:lvl8pPr marL="3090911" indent="0">
              <a:buNone/>
              <a:defRPr sz="1500" b="1"/>
            </a:lvl8pPr>
            <a:lvl9pPr marL="3532470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681163"/>
            <a:ext cx="3887391" cy="823912"/>
          </a:xfrm>
          <a:prstGeom prst="rect">
            <a:avLst/>
          </a:prstGeom>
        </p:spPr>
        <p:txBody>
          <a:bodyPr lIns="80115" tIns="40058" rIns="80115" bIns="40058" anchor="b"/>
          <a:lstStyle>
            <a:lvl1pPr marL="0" indent="0">
              <a:buNone/>
              <a:defRPr sz="2300" b="1"/>
            </a:lvl1pPr>
            <a:lvl2pPr marL="441559" indent="0">
              <a:buNone/>
              <a:defRPr sz="1900" b="1"/>
            </a:lvl2pPr>
            <a:lvl3pPr marL="883117" indent="0">
              <a:buNone/>
              <a:defRPr sz="1700" b="1"/>
            </a:lvl3pPr>
            <a:lvl4pPr marL="1324676" indent="0">
              <a:buNone/>
              <a:defRPr sz="1500" b="1"/>
            </a:lvl4pPr>
            <a:lvl5pPr marL="1766234" indent="0">
              <a:buNone/>
              <a:defRPr sz="1500" b="1"/>
            </a:lvl5pPr>
            <a:lvl6pPr marL="2207795" indent="0">
              <a:buNone/>
              <a:defRPr sz="1500" b="1"/>
            </a:lvl6pPr>
            <a:lvl7pPr marL="2649351" indent="0">
              <a:buNone/>
              <a:defRPr sz="1500" b="1"/>
            </a:lvl7pPr>
            <a:lvl8pPr marL="3090911" indent="0">
              <a:buNone/>
              <a:defRPr sz="1500" b="1"/>
            </a:lvl8pPr>
            <a:lvl9pPr marL="3532470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2505075"/>
            <a:ext cx="3887391" cy="3684588"/>
          </a:xfrm>
          <a:prstGeom prst="rect">
            <a:avLst/>
          </a:prstGeom>
        </p:spPr>
        <p:txBody>
          <a:bodyPr lIns="80115" tIns="40058" rIns="80115" bIns="4005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5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80115" tIns="40058" rIns="80115" bIns="40058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9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9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80115" tIns="40058" rIns="80115" bIns="40058"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  <a:prstGeom prst="rect">
            <a:avLst/>
          </a:prstGeom>
        </p:spPr>
        <p:txBody>
          <a:bodyPr lIns="80115" tIns="40058" rIns="80115" bIns="40058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80115" tIns="40058" rIns="80115" bIns="40058"/>
          <a:lstStyle>
            <a:lvl1pPr marL="0" indent="0">
              <a:buNone/>
              <a:defRPr sz="1500"/>
            </a:lvl1pPr>
            <a:lvl2pPr marL="441559" indent="0">
              <a:buNone/>
              <a:defRPr sz="1400"/>
            </a:lvl2pPr>
            <a:lvl3pPr marL="883117" indent="0">
              <a:buNone/>
              <a:defRPr sz="1200"/>
            </a:lvl3pPr>
            <a:lvl4pPr marL="1324676" indent="0">
              <a:buNone/>
              <a:defRPr sz="1000"/>
            </a:lvl4pPr>
            <a:lvl5pPr marL="1766234" indent="0">
              <a:buNone/>
              <a:defRPr sz="1000"/>
            </a:lvl5pPr>
            <a:lvl6pPr marL="2207795" indent="0">
              <a:buNone/>
              <a:defRPr sz="1000"/>
            </a:lvl6pPr>
            <a:lvl7pPr marL="2649351" indent="0">
              <a:buNone/>
              <a:defRPr sz="1000"/>
            </a:lvl7pPr>
            <a:lvl8pPr marL="3090911" indent="0">
              <a:buNone/>
              <a:defRPr sz="1000"/>
            </a:lvl8pPr>
            <a:lvl9pPr marL="353247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80115" tIns="40058" rIns="80115" bIns="40058"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  <a:prstGeom prst="rect">
            <a:avLst/>
          </a:prstGeom>
        </p:spPr>
        <p:txBody>
          <a:bodyPr lIns="80115" tIns="40058" rIns="80115" bIns="40058" anchor="t"/>
          <a:lstStyle>
            <a:lvl1pPr marL="0" indent="0">
              <a:buNone/>
              <a:defRPr sz="3100"/>
            </a:lvl1pPr>
            <a:lvl2pPr marL="441559" indent="0">
              <a:buNone/>
              <a:defRPr sz="2700"/>
            </a:lvl2pPr>
            <a:lvl3pPr marL="883117" indent="0">
              <a:buNone/>
              <a:defRPr sz="2300"/>
            </a:lvl3pPr>
            <a:lvl4pPr marL="1324676" indent="0">
              <a:buNone/>
              <a:defRPr sz="1900"/>
            </a:lvl4pPr>
            <a:lvl5pPr marL="1766234" indent="0">
              <a:buNone/>
              <a:defRPr sz="1900"/>
            </a:lvl5pPr>
            <a:lvl6pPr marL="2207795" indent="0">
              <a:buNone/>
              <a:defRPr sz="1900"/>
            </a:lvl6pPr>
            <a:lvl7pPr marL="2649351" indent="0">
              <a:buNone/>
              <a:defRPr sz="1900"/>
            </a:lvl7pPr>
            <a:lvl8pPr marL="3090911" indent="0">
              <a:buNone/>
              <a:defRPr sz="1900"/>
            </a:lvl8pPr>
            <a:lvl9pPr marL="3532470" indent="0">
              <a:buNone/>
              <a:defRPr sz="19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 lIns="80115" tIns="40058" rIns="80115" bIns="40058"/>
          <a:lstStyle>
            <a:lvl1pPr marL="0" indent="0">
              <a:buNone/>
              <a:defRPr sz="1500"/>
            </a:lvl1pPr>
            <a:lvl2pPr marL="441559" indent="0">
              <a:buNone/>
              <a:defRPr sz="1400"/>
            </a:lvl2pPr>
            <a:lvl3pPr marL="883117" indent="0">
              <a:buNone/>
              <a:defRPr sz="1200"/>
            </a:lvl3pPr>
            <a:lvl4pPr marL="1324676" indent="0">
              <a:buNone/>
              <a:defRPr sz="1000"/>
            </a:lvl4pPr>
            <a:lvl5pPr marL="1766234" indent="0">
              <a:buNone/>
              <a:defRPr sz="1000"/>
            </a:lvl5pPr>
            <a:lvl6pPr marL="2207795" indent="0">
              <a:buNone/>
              <a:defRPr sz="1000"/>
            </a:lvl6pPr>
            <a:lvl7pPr marL="2649351" indent="0">
              <a:buNone/>
              <a:defRPr sz="1000"/>
            </a:lvl7pPr>
            <a:lvl8pPr marL="3090911" indent="0">
              <a:buNone/>
              <a:defRPr sz="1000"/>
            </a:lvl8pPr>
            <a:lvl9pPr marL="353247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D885B27F-FA41-4177-B84B-1D6FC59E982F}" type="datetimeFigureOut">
              <a:rPr lang="ru-RU" sz="1600" smtClean="0">
                <a:solidFill>
                  <a:prstClr val="black"/>
                </a:solidFill>
              </a:rPr>
              <a:pPr defTabSz="400577"/>
              <a:t>03.04.2019</a:t>
            </a:fld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lIns="80115" tIns="40058" rIns="80115" bIns="40058"/>
          <a:lstStyle/>
          <a:p>
            <a:pPr defTabSz="400577"/>
            <a:fld id="{28029E3F-7C82-47F0-BC8D-DC46A6959DF0}" type="slidenum">
              <a:rPr lang="ru-RU" sz="1600" smtClean="0">
                <a:solidFill>
                  <a:prstClr val="black"/>
                </a:solidFill>
              </a:rPr>
              <a:pPr defTabSz="400577"/>
              <a:t>‹#›</a:t>
            </a:fld>
            <a:endParaRPr lang="ru-RU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8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33567" y="236603"/>
            <a:ext cx="1790691" cy="8514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62001" y="5798471"/>
            <a:ext cx="8662257" cy="82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883117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779" indent="-220779" algn="l" defTabSz="883117" rtl="0" eaLnBrk="1" latinLnBrk="0" hangingPunct="1">
        <a:lnSpc>
          <a:spcPct val="90000"/>
        </a:lnSpc>
        <a:spcBef>
          <a:spcPts val="9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2338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897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45456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015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575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132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11691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3250" indent="-220779" algn="l" defTabSz="883117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559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117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4676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234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7795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49351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0911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2470" algn="l" defTabSz="8831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33562" y="236603"/>
            <a:ext cx="1790691" cy="8514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61996" y="5798471"/>
            <a:ext cx="8662257" cy="82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883664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916" indent="-220916" algn="l" defTabSz="883664" rtl="0" eaLnBrk="1" latinLnBrk="0" hangingPunct="1">
        <a:lnSpc>
          <a:spcPct val="90000"/>
        </a:lnSpc>
        <a:spcBef>
          <a:spcPts val="9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2748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580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411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88243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30076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907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13739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5571" indent="-220916" algn="l" defTabSz="883664" rtl="0" eaLnBrk="1" latinLnBrk="0" hangingPunct="1">
        <a:lnSpc>
          <a:spcPct val="90000"/>
        </a:lnSpc>
        <a:spcBef>
          <a:spcPts val="48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832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664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496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327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160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991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2823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655" algn="l" defTabSz="88366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asi.ru/futurestaff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si-futurestaff.mob-edu.ru/ui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6356"/>
            <a:ext cx="9144000" cy="646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6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79664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PT Sans"/>
              </a:rPr>
              <a:t>ПО ИТОГАМ 2018 г.</a:t>
            </a:r>
            <a:endParaRPr lang="ru-RU" altLang="ru-RU" sz="2000" b="1" dirty="0">
              <a:latin typeface="PT San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42229006"/>
              </p:ext>
            </p:extLst>
          </p:nvPr>
        </p:nvGraphicFramePr>
        <p:xfrm>
          <a:off x="5940152" y="2115298"/>
          <a:ext cx="2919236" cy="397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764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ru-RU" sz="1400" dirty="0"/>
              <a:t>87% участников отметили, что участие в проектной деятельности </a:t>
            </a:r>
            <a:r>
              <a:rPr lang="ru-RU" sz="1400" dirty="0" smtClean="0"/>
              <a:t>и реализации </a:t>
            </a:r>
            <a:r>
              <a:rPr lang="ru-RU" sz="1400" dirty="0"/>
              <a:t>профессиональных </a:t>
            </a:r>
            <a:r>
              <a:rPr lang="ru-RU" sz="1400" dirty="0" smtClean="0"/>
              <a:t>и социальных </a:t>
            </a:r>
            <a:r>
              <a:rPr lang="ru-RU" sz="1400" dirty="0"/>
              <a:t>проб подтвердило их интерес </a:t>
            </a:r>
            <a:r>
              <a:rPr lang="ru-RU" sz="1400" dirty="0" smtClean="0"/>
              <a:t>к будущей </a:t>
            </a:r>
            <a:r>
              <a:rPr lang="ru-RU" sz="1400" dirty="0"/>
              <a:t>профессии и повлияло на выбор будущей профессии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578927"/>
              </p:ext>
            </p:extLst>
          </p:nvPr>
        </p:nvGraphicFramePr>
        <p:xfrm>
          <a:off x="200025" y="2115298"/>
          <a:ext cx="5452096" cy="433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68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79664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ПО ИТОГАМ 2018 г.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93151874"/>
              </p:ext>
            </p:extLst>
          </p:nvPr>
        </p:nvGraphicFramePr>
        <p:xfrm>
          <a:off x="4784923" y="1663570"/>
          <a:ext cx="435597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03328737"/>
              </p:ext>
            </p:extLst>
          </p:nvPr>
        </p:nvGraphicFramePr>
        <p:xfrm>
          <a:off x="107504" y="1663570"/>
          <a:ext cx="460737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930900" y="5661248"/>
            <a:ext cx="3673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87% обучающихся отмечают желание работать </a:t>
            </a:r>
            <a:r>
              <a:rPr lang="ru-RU" sz="1200" b="1" dirty="0" smtClean="0"/>
              <a:t>в своем </a:t>
            </a:r>
            <a:r>
              <a:rPr lang="ru-RU" sz="1200" b="1" dirty="0"/>
              <a:t>регионе и быть полезным своей малой родине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661248"/>
            <a:ext cx="4463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Основной итог реализации пилотного этапа инициативы —</a:t>
            </a:r>
          </a:p>
          <a:p>
            <a:r>
              <a:rPr lang="ru-RU" sz="1200" b="1" dirty="0"/>
              <a:t>высокая мотивация и заинтересованность 94% участников </a:t>
            </a:r>
            <a:r>
              <a:rPr lang="ru-RU" sz="1200" b="1" dirty="0" smtClean="0"/>
              <a:t>в продолжении </a:t>
            </a:r>
            <a:r>
              <a:rPr lang="ru-RU" sz="1200" b="1" dirty="0"/>
              <a:t>своего участия в инициативе. </a:t>
            </a:r>
          </a:p>
        </p:txBody>
      </p:sp>
    </p:spTree>
    <p:extLst>
      <p:ext uri="{BB962C8B-B14F-4D97-AF65-F5344CB8AC3E}">
        <p14:creationId xmlns:p14="http://schemas.microsoft.com/office/powerpoint/2010/main" val="20415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МОДЕЛЬ </a:t>
            </a:r>
            <a:r>
              <a:rPr lang="ru-RU" altLang="ru-RU" sz="2000" b="1" dirty="0" smtClean="0">
                <a:latin typeface="PT Sans"/>
              </a:rPr>
              <a:t>КОМПЕТЕНЦИЙ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PT Sans"/>
              </a:rPr>
              <a:t>ВЫПУСКНИКА</a:t>
            </a:r>
            <a:r>
              <a:rPr lang="ru-RU" altLang="ru-RU" sz="2000" b="1" dirty="0">
                <a:latin typeface="PT Sans"/>
              </a:rPr>
              <a:t> </a:t>
            </a:r>
            <a:r>
              <a:rPr lang="ru-RU" altLang="ru-RU" sz="2000" b="1" dirty="0" smtClean="0">
                <a:latin typeface="PT Sans"/>
              </a:rPr>
              <a:t>ШКОЛЫ </a:t>
            </a:r>
            <a:r>
              <a:rPr lang="ru-RU" altLang="ru-RU" sz="2000" b="1" dirty="0">
                <a:latin typeface="PT Sans"/>
              </a:rPr>
              <a:t>2030 Г.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692455" cy="479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Принимающий ценность и неповторимость, права и свободы других людей, эффективно управляющая собственной самоидентификацией и репутацией, способный к </a:t>
            </a:r>
            <a:r>
              <a:rPr lang="ru-RU" sz="1600" dirty="0" err="1"/>
              <a:t>самоактуализации</a:t>
            </a:r>
            <a:r>
              <a:rPr lang="ru-RU" sz="1600" dirty="0"/>
              <a:t> и самореализации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Любящий свой народ, свой край и свою Родину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Уважающий и соблюдающий право владения, использования и распоряжения личной, государственной, корпоративной, интеллектуальной и пр. собственностью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Осознающий и принимающий традиционные ценности человеческой жизни,  семьи, российского гражданского общества, многонационального российского народа, человечества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Исследователь, креативный и критически мыслящий, активно и целенаправленно познающий мир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Мотивированный к познанию, знающий, мыслящий, способный к </a:t>
            </a:r>
            <a:r>
              <a:rPr lang="ru-RU" sz="1600" dirty="0" err="1"/>
              <a:t>саморегуляции</a:t>
            </a:r>
            <a:r>
              <a:rPr lang="ru-RU" sz="1600" dirty="0"/>
              <a:t>, самоорганизации и рефлексии, инновационной деятельности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Социально активный, принципиальный, ответственный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Доброжелательный, готовый к продуктивному сотрудничеству и эффективному взаимодействию с другими (в </a:t>
            </a:r>
            <a:r>
              <a:rPr lang="ru-RU" sz="1600" dirty="0" err="1"/>
              <a:t>т.ч</a:t>
            </a:r>
            <a:r>
              <a:rPr lang="ru-RU" sz="1600" dirty="0"/>
              <a:t>. непохожими) людьми, в </a:t>
            </a:r>
            <a:r>
              <a:rPr lang="ru-RU" sz="1600" dirty="0" err="1"/>
              <a:t>т.ч</a:t>
            </a:r>
            <a:r>
              <a:rPr lang="ru-RU" sz="1600" dirty="0"/>
              <a:t>. в удаленном </a:t>
            </a:r>
            <a:r>
              <a:rPr lang="ru-RU" sz="1600" dirty="0" smtClean="0"/>
              <a:t>взаимодействии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Гармонично развитый, осознанно выполняющий правила здорового и экологически целесообразного образа жизни безопасного для человека и окружающей среды</a:t>
            </a:r>
          </a:p>
          <a:p>
            <a:pPr marL="342900" indent="-342900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Профессионально-ориентированный, адаптивный и устойчивый к </a:t>
            </a:r>
            <a:r>
              <a:rPr lang="ru-RU" sz="1600" dirty="0" smtClean="0"/>
              <a:t>изменениям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692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74983"/>
            <a:ext cx="8692455" cy="476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Формирование </a:t>
            </a:r>
            <a:r>
              <a:rPr lang="ru-RU" sz="1600" dirty="0"/>
              <a:t>системы ценностей сетевого общества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Создание </a:t>
            </a:r>
            <a:r>
              <a:rPr lang="ru-RU" sz="1600" dirty="0"/>
              <a:t>мотивации к поиску, познанию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Навигация </a:t>
            </a:r>
            <a:r>
              <a:rPr lang="ru-RU" sz="1600" dirty="0"/>
              <a:t>в потоках информации 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Организация </a:t>
            </a:r>
            <a:r>
              <a:rPr lang="ru-RU" sz="1600" dirty="0"/>
              <a:t>и управление совместной деятельностью обучающихся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Автоматизация </a:t>
            </a:r>
            <a:r>
              <a:rPr lang="ru-RU" sz="1600" dirty="0"/>
              <a:t>образовательного процесса и удаленное учение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err="1" smtClean="0"/>
              <a:t>Модерация</a:t>
            </a:r>
            <a:r>
              <a:rPr lang="ru-RU" sz="1600" dirty="0" smtClean="0"/>
              <a:t> </a:t>
            </a:r>
            <a:r>
              <a:rPr lang="ru-RU" sz="1600" dirty="0"/>
              <a:t>социальных сетей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Координатор </a:t>
            </a:r>
            <a:r>
              <a:rPr lang="ru-RU" sz="1600" dirty="0"/>
              <a:t>онлайн платформ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Работа </a:t>
            </a:r>
            <a:r>
              <a:rPr lang="ru-RU" sz="1600" dirty="0"/>
              <a:t>с открытыми образовательными ресурсами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Сетевая безопасность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Курирование </a:t>
            </a:r>
            <a:r>
              <a:rPr lang="ru-RU" sz="1600" dirty="0"/>
              <a:t>(</a:t>
            </a:r>
            <a:r>
              <a:rPr lang="ru-RU" sz="1600" dirty="0" err="1"/>
              <a:t>тьюторство</a:t>
            </a:r>
            <a:r>
              <a:rPr lang="ru-RU" sz="1600" dirty="0"/>
              <a:t>) междисциплинарных персональных траекторий развития</a:t>
            </a:r>
          </a:p>
          <a:p>
            <a:pPr marL="342900" indent="-342900">
              <a:lnSpc>
                <a:spcPct val="80000"/>
              </a:lnSpc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 smtClean="0"/>
              <a:t> Выявление </a:t>
            </a:r>
            <a:r>
              <a:rPr lang="ru-RU" sz="1600" dirty="0"/>
              <a:t>и сопровождение талантов</a:t>
            </a:r>
          </a:p>
          <a:p>
            <a:pPr marL="342900" indent="-342900">
              <a:spcBef>
                <a:spcPts val="1600"/>
              </a:spcBef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Организация проектной </a:t>
            </a:r>
            <a:r>
              <a:rPr lang="ru-RU" sz="1600" dirty="0" smtClean="0"/>
              <a:t>деятельности</a:t>
            </a:r>
            <a:endParaRPr lang="ru-RU" sz="1600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79664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ФУНКЦИИ УЧИТЕЛЯ ЦИФРОВОЙ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23009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365755"/>
            <a:ext cx="6141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PT Sans"/>
              </a:rPr>
              <a:t>ЕДИНАЯ ЦИФРОВАЯ ИНФОРМАЦИОННО-ОБРАЗОВАТЕЛЬНАЯ СРЕДА (ЭКОСИСТЕМА ОБРАЗОВАНИЯ) РОССИЙСКОЙ ФЕДЕРАЦИИ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CE808F5E-D787-B243-9C94-2C7A7EAEBAB9}"/>
              </a:ext>
            </a:extLst>
          </p:cNvPr>
          <p:cNvSpPr/>
          <p:nvPr/>
        </p:nvSpPr>
        <p:spPr>
          <a:xfrm>
            <a:off x="670817" y="2928800"/>
            <a:ext cx="2671179" cy="855289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ИНДУСТРИЯ ОБРАЗОВАТЕЛЬНОГО КОНТЕНТА, ПО И ТЕХНОЛОГИЙ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C9A24027-7F18-D94D-BC93-4CAB27340A1E}"/>
              </a:ext>
            </a:extLst>
          </p:cNvPr>
          <p:cNvSpPr/>
          <p:nvPr/>
        </p:nvSpPr>
        <p:spPr>
          <a:xfrm>
            <a:off x="7213578" y="3794808"/>
            <a:ext cx="1728192" cy="334004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ru-RU" sz="1200" dirty="0" smtClean="0">
                <a:solidFill>
                  <a:schemeClr val="tx1"/>
                </a:solidFill>
              </a:rPr>
              <a:t>БИЗНЕС-ИНКУБАТОРЫ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B4504AFA-7543-FE4B-8E72-697DBBDB9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014636"/>
              </p:ext>
            </p:extLst>
          </p:nvPr>
        </p:nvGraphicFramePr>
        <p:xfrm>
          <a:off x="3086983" y="2009037"/>
          <a:ext cx="3640541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11" descr="ÐÐ°ÑÑÐ¸Ð½ÐºÐ¸ Ð¿Ð¾ Ð·Ð°Ð¿ÑÐ¾ÑÑ Ð±ÐµÐ·Ð¾Ð¿Ð°ÑÐ½Ð¾ÑÑÑ Ð¸ÐºÐ¾Ð½ÐºÐ°">
            <a:extLst>
              <a:ext uri="{FF2B5EF4-FFF2-40B4-BE49-F238E27FC236}">
                <a16:creationId xmlns="" xmlns:a16="http://schemas.microsoft.com/office/drawing/2014/main" id="{9BF791D5-CFDB-694F-ACC5-2CCCCF551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68" y="4555284"/>
            <a:ext cx="356930" cy="47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F293E5A2-1AD2-A243-9B1B-1E50D9931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227" y="3712336"/>
            <a:ext cx="374212" cy="4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5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EDE0E68B-7CBA-A047-8B34-B7441B400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2857496"/>
            <a:ext cx="374212" cy="4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25601387-97D2-D442-8653-571FBA2A12AA}"/>
              </a:ext>
            </a:extLst>
          </p:cNvPr>
          <p:cNvSpPr/>
          <p:nvPr/>
        </p:nvSpPr>
        <p:spPr>
          <a:xfrm>
            <a:off x="4265389" y="2659064"/>
            <a:ext cx="13058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1600" b="1" dirty="0">
                <a:ln w="10541" cmpd="sng">
                  <a:solidFill>
                    <a:srgbClr val="49AEC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ЦИФРОВАЯ ШКОЛА</a:t>
            </a:r>
          </a:p>
        </p:txBody>
      </p:sp>
      <p:pic>
        <p:nvPicPr>
          <p:cNvPr id="15" name="Picture 4" descr="ÐÐ°ÑÑÐ¸Ð½ÐºÐ¸ Ð¿Ð¾ Ð·Ð°Ð¿ÑÐ¾ÑÑ Ð£Ð§ÐÐÐÐ Ð¸ÐºÐ¾Ð½ÐºÐ°">
            <a:extLst>
              <a:ext uri="{FF2B5EF4-FFF2-40B4-BE49-F238E27FC236}">
                <a16:creationId xmlns="" xmlns:a16="http://schemas.microsoft.com/office/drawing/2014/main" id="{66D41E59-DA4C-FD4D-8FB3-6A15AFB61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192" y="3675886"/>
            <a:ext cx="478448" cy="63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CB83A68F-BF28-A74A-B1EB-D711A5389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33" y="3675886"/>
            <a:ext cx="48605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>
            <a:extLst>
              <a:ext uri="{FF2B5EF4-FFF2-40B4-BE49-F238E27FC236}">
                <a16:creationId xmlns="" xmlns:a16="http://schemas.microsoft.com/office/drawing/2014/main" id="{9122F524-8C25-6146-9166-CDFCD7C757D0}"/>
              </a:ext>
            </a:extLst>
          </p:cNvPr>
          <p:cNvSpPr/>
          <p:nvPr/>
        </p:nvSpPr>
        <p:spPr>
          <a:xfrm>
            <a:off x="5107473" y="1526857"/>
            <a:ext cx="2715188" cy="494440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/>
              <a:t>&lt;</a:t>
            </a:r>
            <a:r>
              <a:rPr lang="ru-RU" sz="1200" dirty="0">
                <a:solidFill>
                  <a:schemeClr val="tx1"/>
                </a:solidFill>
              </a:rPr>
              <a:t>ОБРАЗОВАТЕЛЬНЫЕ СТАРТАПЫ</a:t>
            </a:r>
          </a:p>
        </p:txBody>
      </p:sp>
      <p:pic>
        <p:nvPicPr>
          <p:cNvPr id="18" name="Picture 23" descr="ÐÐ°ÑÑÐ¸Ð½ÐºÐ¸ Ð¿Ð¾ Ð·Ð°Ð¿ÑÐ¾ÑÑ ÑÑÐ°ÑÑÐ°Ð¿ Ð¸ÐºÐ¾Ð½ÐºÐ°">
            <a:extLst>
              <a:ext uri="{FF2B5EF4-FFF2-40B4-BE49-F238E27FC236}">
                <a16:creationId xmlns="" xmlns:a16="http://schemas.microsoft.com/office/drawing/2014/main" id="{18094D19-58EE-0F4C-9861-ED8EF3855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47" y="1468071"/>
            <a:ext cx="629804" cy="61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>
            <a:extLst>
              <a:ext uri="{FF2B5EF4-FFF2-40B4-BE49-F238E27FC236}">
                <a16:creationId xmlns="" xmlns:a16="http://schemas.microsoft.com/office/drawing/2014/main" id="{66E2D344-2F11-EC44-9D28-E348F68FCFCD}"/>
              </a:ext>
            </a:extLst>
          </p:cNvPr>
          <p:cNvSpPr/>
          <p:nvPr/>
        </p:nvSpPr>
        <p:spPr>
          <a:xfrm>
            <a:off x="5434251" y="5720505"/>
            <a:ext cx="2670964" cy="494239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/>
              <a:t>&lt;</a:t>
            </a:r>
            <a:r>
              <a:rPr lang="ru-RU" sz="1200" dirty="0">
                <a:solidFill>
                  <a:schemeClr val="tx1"/>
                </a:solidFill>
              </a:rPr>
              <a:t>ОРГАНИЗАЦИЯ ЗДРАВООХРАНЕНИЯ</a:t>
            </a:r>
          </a:p>
        </p:txBody>
      </p:sp>
      <p:pic>
        <p:nvPicPr>
          <p:cNvPr id="20" name="Picture 5" descr="ÐÐ°ÑÑÐ¸Ð½ÐºÐ¸ Ð¿Ð¾ Ð·Ð°Ð¿ÑÐ¾ÑÑ Ð¼ÐµÐ´Ð¸ÑÐ¸Ð½Ð° Ð¸ÐºÐ¾Ð½ÐºÐ°">
            <a:extLst>
              <a:ext uri="{FF2B5EF4-FFF2-40B4-BE49-F238E27FC236}">
                <a16:creationId xmlns="" xmlns:a16="http://schemas.microsoft.com/office/drawing/2014/main" id="{D6A939CB-CE41-0B4E-9E91-4D5D8453D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492" y="5684410"/>
            <a:ext cx="433485" cy="57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Скругленный прямоугольник 20">
            <a:extLst>
              <a:ext uri="{FF2B5EF4-FFF2-40B4-BE49-F238E27FC236}">
                <a16:creationId xmlns="" xmlns:a16="http://schemas.microsoft.com/office/drawing/2014/main" id="{BACC57A4-E581-7046-86EF-E978BC4D9574}"/>
              </a:ext>
            </a:extLst>
          </p:cNvPr>
          <p:cNvSpPr/>
          <p:nvPr/>
        </p:nvSpPr>
        <p:spPr>
          <a:xfrm>
            <a:off x="2531463" y="1505578"/>
            <a:ext cx="1491920" cy="494440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РЕГУЛЯТОРЫ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="" xmlns:a16="http://schemas.microsoft.com/office/drawing/2014/main" id="{D5E8F369-A72C-4A45-9C4F-CBE1B7F4C9C8}"/>
              </a:ext>
            </a:extLst>
          </p:cNvPr>
          <p:cNvSpPr/>
          <p:nvPr/>
        </p:nvSpPr>
        <p:spPr>
          <a:xfrm>
            <a:off x="2051719" y="5743849"/>
            <a:ext cx="2219863" cy="494239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ОРГАНИЗАЦИИ КУЛЬТУРЫ</a:t>
            </a:r>
          </a:p>
        </p:txBody>
      </p:sp>
      <p:pic>
        <p:nvPicPr>
          <p:cNvPr id="23" name="Picture 2">
            <a:extLst>
              <a:ext uri="{FF2B5EF4-FFF2-40B4-BE49-F238E27FC236}">
                <a16:creationId xmlns="" xmlns:a16="http://schemas.microsoft.com/office/drawing/2014/main" id="{9B35C2CF-4BC4-8F4F-806F-F7B1864FE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385" y="5755717"/>
            <a:ext cx="380111" cy="48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Скругленный прямоугольник 23">
            <a:extLst>
              <a:ext uri="{FF2B5EF4-FFF2-40B4-BE49-F238E27FC236}">
                <a16:creationId xmlns="" xmlns:a16="http://schemas.microsoft.com/office/drawing/2014/main" id="{8EA13F9F-7372-3E4B-AA27-CB2D680345B8}"/>
              </a:ext>
            </a:extLst>
          </p:cNvPr>
          <p:cNvSpPr/>
          <p:nvPr/>
        </p:nvSpPr>
        <p:spPr>
          <a:xfrm>
            <a:off x="950794" y="4942422"/>
            <a:ext cx="1951133" cy="769934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ОРГАНИЗАЦИИ СПОРТА</a:t>
            </a:r>
          </a:p>
        </p:txBody>
      </p:sp>
      <p:pic>
        <p:nvPicPr>
          <p:cNvPr id="25" name="Picture 1">
            <a:extLst>
              <a:ext uri="{FF2B5EF4-FFF2-40B4-BE49-F238E27FC236}">
                <a16:creationId xmlns="" xmlns:a16="http://schemas.microsoft.com/office/drawing/2014/main" id="{4C16650D-3C74-7D44-98F6-B0F488EC3A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7" r="21809" b="12813"/>
          <a:stretch/>
        </p:blipFill>
        <p:spPr bwMode="auto">
          <a:xfrm>
            <a:off x="2688134" y="4869789"/>
            <a:ext cx="476447" cy="79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Скругленный прямоугольник 25">
            <a:extLst>
              <a:ext uri="{FF2B5EF4-FFF2-40B4-BE49-F238E27FC236}">
                <a16:creationId xmlns="" xmlns:a16="http://schemas.microsoft.com/office/drawing/2014/main" id="{474C0079-F252-F042-AE37-925A879E38F0}"/>
              </a:ext>
            </a:extLst>
          </p:cNvPr>
          <p:cNvSpPr/>
          <p:nvPr/>
        </p:nvSpPr>
        <p:spPr>
          <a:xfrm>
            <a:off x="1440181" y="3914064"/>
            <a:ext cx="1322766" cy="769934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КВАНТОРИУМЫ</a:t>
            </a:r>
          </a:p>
        </p:txBody>
      </p:sp>
      <p:pic>
        <p:nvPicPr>
          <p:cNvPr id="27" name="Picture 7" descr="ÐÐ°ÑÑÐ¸Ð½ÐºÐ¸ Ð¿Ð¾ Ð·Ð°Ð¿ÑÐ¾ÑÑ ÐºÐ²Ð°Ð½ÑÐ¾ÑÐ¸ÑÐ¼Ñ Ð¸ÐºÐ¾Ð½ÐºÐ°">
            <a:extLst>
              <a:ext uri="{FF2B5EF4-FFF2-40B4-BE49-F238E27FC236}">
                <a16:creationId xmlns="" xmlns:a16="http://schemas.microsoft.com/office/drawing/2014/main" id="{F75251B1-B905-F749-AE96-58818FFD2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26" y="3917146"/>
            <a:ext cx="774390" cy="76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 descr="ÐÐ°ÑÑÐ¸Ð½ÐºÐ¸ Ð¿Ð¾ Ð·Ð°Ð¿ÑÐ¾ÑÑ ÑÐ¾ÑÑÐ¸Ñ Ð³ÐµÑÐ± Ð¸ÐºÐ¾Ð½ÐºÐ°">
            <a:extLst>
              <a:ext uri="{FF2B5EF4-FFF2-40B4-BE49-F238E27FC236}">
                <a16:creationId xmlns="" xmlns:a16="http://schemas.microsoft.com/office/drawing/2014/main" id="{1A94252F-802A-9548-BC3E-4E7508F0F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68" y="1475180"/>
            <a:ext cx="577935" cy="6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39863DF2-62AB-DC45-982D-CD4BD15D267B}"/>
              </a:ext>
            </a:extLst>
          </p:cNvPr>
          <p:cNvSpPr/>
          <p:nvPr/>
        </p:nvSpPr>
        <p:spPr>
          <a:xfrm>
            <a:off x="3395403" y="5207666"/>
            <a:ext cx="1033721" cy="4007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ДЕТСКИЕ САДЫ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8B41D399-3856-2343-B291-841FCCEA8FEB}"/>
              </a:ext>
            </a:extLst>
          </p:cNvPr>
          <p:cNvSpPr/>
          <p:nvPr/>
        </p:nvSpPr>
        <p:spPr>
          <a:xfrm>
            <a:off x="5954737" y="2125356"/>
            <a:ext cx="937037" cy="4007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ШКОЛЫ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777CC5E-F313-E64E-8BC9-2C6597E32FA3}"/>
              </a:ext>
            </a:extLst>
          </p:cNvPr>
          <p:cNvSpPr/>
          <p:nvPr/>
        </p:nvSpPr>
        <p:spPr>
          <a:xfrm>
            <a:off x="2511726" y="2309218"/>
            <a:ext cx="1073822" cy="4007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МУНИЦИПА-ЛИТЕТЫ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F35CC21D-4A64-4942-8677-9F6633A82AF6}"/>
              </a:ext>
            </a:extLst>
          </p:cNvPr>
          <p:cNvSpPr/>
          <p:nvPr/>
        </p:nvSpPr>
        <p:spPr>
          <a:xfrm>
            <a:off x="5598415" y="5192241"/>
            <a:ext cx="1045287" cy="4007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КОЛЛЕДЖИ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56E53D2B-F41B-0144-B3CA-DAB9151B302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36" y="2259023"/>
            <a:ext cx="581657" cy="533415"/>
          </a:xfrm>
          <a:prstGeom prst="rect">
            <a:avLst/>
          </a:prstGeom>
        </p:spPr>
      </p:pic>
      <p:sp>
        <p:nvSpPr>
          <p:cNvPr id="34" name="Скругленный прямоугольник 33">
            <a:extLst>
              <a:ext uri="{FF2B5EF4-FFF2-40B4-BE49-F238E27FC236}">
                <a16:creationId xmlns="" xmlns:a16="http://schemas.microsoft.com/office/drawing/2014/main" id="{B5CDFBF4-33CB-9A4C-8F57-1FC084E9E742}"/>
              </a:ext>
            </a:extLst>
          </p:cNvPr>
          <p:cNvSpPr/>
          <p:nvPr/>
        </p:nvSpPr>
        <p:spPr>
          <a:xfrm>
            <a:off x="863230" y="2285809"/>
            <a:ext cx="1189403" cy="494239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ГОСУСЛУГИ</a:t>
            </a:r>
          </a:p>
        </p:txBody>
      </p:sp>
    </p:spTree>
    <p:extLst>
      <p:ext uri="{BB962C8B-B14F-4D97-AF65-F5344CB8AC3E}">
        <p14:creationId xmlns:p14="http://schemas.microsoft.com/office/powerpoint/2010/main" val="21115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887925" y="2781386"/>
            <a:ext cx="4764113" cy="4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052">
                <a:solidFill>
                  <a:schemeClr val="bg1"/>
                </a:solidFill>
                <a:hlinkClick r:id="rId2"/>
              </a:rPr>
              <a:t>asi.ru/futurestaff/</a:t>
            </a:r>
            <a:endParaRPr lang="ru-RU" altLang="ru-RU" sz="2052">
              <a:solidFill>
                <a:schemeClr val="bg1"/>
              </a:solidFill>
            </a:endParaRPr>
          </a:p>
        </p:txBody>
      </p:sp>
      <p:pic>
        <p:nvPicPr>
          <p:cNvPr id="512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240" y="2355072"/>
            <a:ext cx="1402487" cy="140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4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034" y="1773451"/>
            <a:ext cx="7694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Arial" pitchFamily="34" charset="0"/>
              </a:rPr>
              <a:t>В </a:t>
            </a:r>
            <a:r>
              <a:rPr lang="ru-RU" sz="2000" dirty="0">
                <a:cs typeface="Arial" pitchFamily="34" charset="0"/>
              </a:rPr>
              <a:t>КОНТЕКСТЕ РЕШЕНИЯ ЗАДАЧ НАЦИОНАЛЬНОГО ПРОЕКТА «ОБРАЗОВАНИЕ» </a:t>
            </a:r>
            <a:r>
              <a:rPr lang="ru-RU" sz="2000" dirty="0" smtClean="0">
                <a:cs typeface="Arial" pitchFamily="34" charset="0"/>
              </a:rPr>
              <a:t>И ПРОГРАММЫ </a:t>
            </a:r>
            <a:r>
              <a:rPr lang="ru-RU" sz="2000" dirty="0">
                <a:cs typeface="Arial" pitchFamily="34" charset="0"/>
              </a:rPr>
              <a:t>«ЦИФРОВАЯ ЭКОНОМИКА РОССИЙСКОЙ ФЕДЕРАЦИИ»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7039" y="5277648"/>
            <a:ext cx="2307032" cy="566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39" dirty="0">
              <a:latin typeface="Arial" pitchFamily="34" charset="0"/>
              <a:cs typeface="Arial" pitchFamily="34" charset="0"/>
            </a:endParaRPr>
          </a:p>
          <a:p>
            <a:endParaRPr lang="ru-RU" sz="1539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034" y="5673442"/>
            <a:ext cx="6470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cs typeface="Arial" pitchFamily="34" charset="0"/>
              </a:rPr>
              <a:t>А.М. Кондаков</a:t>
            </a:r>
            <a:r>
              <a:rPr lang="ru-RU" sz="2000" b="1" dirty="0" smtClean="0">
                <a:cs typeface="Arial" pitchFamily="34" charset="0"/>
              </a:rPr>
              <a:t>,</a:t>
            </a:r>
          </a:p>
          <a:p>
            <a:r>
              <a:rPr lang="ru-RU" sz="2000" dirty="0" smtClean="0">
                <a:cs typeface="Arial" pitchFamily="34" charset="0"/>
              </a:rPr>
              <a:t>руководитель </a:t>
            </a:r>
            <a:r>
              <a:rPr lang="ru-RU" sz="2000" dirty="0">
                <a:cs typeface="Arial" pitchFamily="34" charset="0"/>
              </a:rPr>
              <a:t>проекта, </a:t>
            </a:r>
            <a:r>
              <a:rPr lang="ru-RU" sz="2000" dirty="0" err="1">
                <a:cs typeface="Arial" pitchFamily="34" charset="0"/>
              </a:rPr>
              <a:t>д.п.н</a:t>
            </a:r>
            <a:r>
              <a:rPr lang="ru-RU" sz="2000">
                <a:cs typeface="Arial" pitchFamily="34" charset="0"/>
              </a:rPr>
              <a:t>., </a:t>
            </a:r>
            <a:r>
              <a:rPr lang="ru-RU" sz="2000" smtClean="0">
                <a:cs typeface="Arial" pitchFamily="34" charset="0"/>
              </a:rPr>
              <a:t>член-корреспондент </a:t>
            </a:r>
            <a:r>
              <a:rPr lang="ru-RU" sz="2000" dirty="0">
                <a:cs typeface="Arial" pitchFamily="34" charset="0"/>
              </a:rPr>
              <a:t>РАО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323528" y="83671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«КАДРЫ БУДУЩЕГО ДЛЯ РЕГИОНОВ</a:t>
            </a:r>
            <a:r>
              <a:rPr lang="ru-RU" altLang="ru-RU" sz="2000" b="1" dirty="0" smtClean="0">
                <a:latin typeface="PT Sans"/>
              </a:rPr>
              <a:t>»</a:t>
            </a:r>
            <a:endParaRPr lang="ru-RU" altLang="ru-RU" sz="2000" b="1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570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83671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ЦЕЛЬ РЕАЛИЗАЦИИ ИНИЦИАТИВЫ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171069" y="1412776"/>
            <a:ext cx="875298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ru-RU" sz="2000" dirty="0"/>
              <a:t>Формирование через систему наставничества региональных лидерских команд из числа активных и амбициозных, талантливых </a:t>
            </a:r>
            <a:r>
              <a:rPr lang="ru-RU" sz="2000" dirty="0" smtClean="0"/>
              <a:t>и высокомотивированных </a:t>
            </a:r>
            <a:r>
              <a:rPr lang="ru-RU" sz="2000" dirty="0"/>
              <a:t>детей и молодежи, ориентированных </a:t>
            </a:r>
            <a:r>
              <a:rPr lang="ru-RU" sz="2000" dirty="0" smtClean="0"/>
              <a:t>на социально-экономическое </a:t>
            </a:r>
            <a:r>
              <a:rPr lang="ru-RU" sz="2000" dirty="0"/>
              <a:t>развитие субъекта Российской Федерации</a:t>
            </a:r>
            <a:r>
              <a:rPr lang="ru-RU" sz="2000" dirty="0" smtClean="0"/>
              <a:t>.</a:t>
            </a:r>
          </a:p>
          <a:p>
            <a:pPr marL="293248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 smtClean="0"/>
          </a:p>
          <a:p>
            <a:pPr>
              <a:buClr>
                <a:srgbClr val="CC0000"/>
              </a:buClr>
              <a:defRPr/>
            </a:pPr>
            <a:r>
              <a:rPr lang="ru-RU" sz="1400" b="1" dirty="0" smtClean="0"/>
              <a:t>	ИНИЦИАТИВА </a:t>
            </a:r>
            <a:r>
              <a:rPr lang="ru-RU" sz="1400" b="1" dirty="0"/>
              <a:t>ОБЕСПЕЧИВАЕТ:</a:t>
            </a:r>
          </a:p>
          <a:p>
            <a:pPr marL="1207309" lvl="2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smtClean="0"/>
              <a:t>формирование </a:t>
            </a:r>
            <a:r>
              <a:rPr lang="ru-RU" sz="1400" dirty="0"/>
              <a:t>ценностей российского общества</a:t>
            </a:r>
          </a:p>
          <a:p>
            <a:pPr marL="1207309" lvl="2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smtClean="0"/>
              <a:t>объединение </a:t>
            </a:r>
            <a:r>
              <a:rPr lang="ru-RU" sz="1400" dirty="0"/>
              <a:t>усилий органов государственного управления, бизнеса, семей и  институтов образования;</a:t>
            </a:r>
          </a:p>
          <a:p>
            <a:pPr marL="1207309" lvl="2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smtClean="0"/>
              <a:t>интеграцию </a:t>
            </a:r>
            <a:r>
              <a:rPr lang="ru-RU" sz="1400" dirty="0"/>
              <a:t>общего и дополнительного образования</a:t>
            </a:r>
          </a:p>
          <a:p>
            <a:pPr marL="1207309" lvl="2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smtClean="0"/>
              <a:t>персонализацию </a:t>
            </a:r>
            <a:r>
              <a:rPr lang="ru-RU" sz="1400" dirty="0"/>
              <a:t>образования на основе реализации индивидуальных образовательных траекторий </a:t>
            </a:r>
            <a:r>
              <a:rPr lang="ru-RU" sz="1400" dirty="0" smtClean="0"/>
              <a:t>в современной </a:t>
            </a:r>
            <a:r>
              <a:rPr lang="ru-RU" sz="1400" dirty="0"/>
              <a:t>безопасной цифровой образовательной среде</a:t>
            </a:r>
          </a:p>
          <a:p>
            <a:pPr marL="1207309" lvl="2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smtClean="0"/>
              <a:t>развитие </a:t>
            </a:r>
            <a:r>
              <a:rPr lang="ru-RU" sz="1400" dirty="0"/>
              <a:t>кадрового потенциала системы образования, наставничества, </a:t>
            </a:r>
            <a:r>
              <a:rPr lang="ru-RU" sz="1400" dirty="0" err="1"/>
              <a:t>тьюторства</a:t>
            </a:r>
            <a:endParaRPr lang="ru-RU" sz="1400" dirty="0"/>
          </a:p>
          <a:p>
            <a:pPr marL="293248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 smtClean="0"/>
          </a:p>
          <a:p>
            <a:pPr marL="2121370" lvl="4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/>
              <a:t>«</a:t>
            </a:r>
            <a:r>
              <a:rPr lang="ru-RU" sz="2000" b="1" dirty="0"/>
              <a:t>Майский Указ» Президента Российской Федерации</a:t>
            </a:r>
          </a:p>
          <a:p>
            <a:pPr marL="2121370" lvl="4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/>
              <a:t>Национальный </a:t>
            </a:r>
            <a:r>
              <a:rPr lang="ru-RU" sz="2000" b="1" dirty="0"/>
              <a:t>проект «Образование»</a:t>
            </a:r>
          </a:p>
          <a:p>
            <a:pPr marL="2121370" lvl="4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/>
              <a:t>Национальная </a:t>
            </a:r>
            <a:r>
              <a:rPr lang="ru-RU" sz="2000" b="1" dirty="0"/>
              <a:t>программа «Цифровая экономика</a:t>
            </a:r>
          </a:p>
          <a:p>
            <a:pPr marL="2121370" lvl="4" indent="-293248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/>
              <a:t>Российской </a:t>
            </a:r>
            <a:r>
              <a:rPr lang="ru-RU" sz="2000" b="1" dirty="0"/>
              <a:t>Федерации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535" y="5286152"/>
            <a:ext cx="998135" cy="87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«МАЙСКИЙ </a:t>
            </a:r>
            <a:r>
              <a:rPr lang="ru-RU" altLang="ru-RU" sz="2000" b="1" dirty="0" smtClean="0">
                <a:latin typeface="PT Sans"/>
              </a:rPr>
              <a:t>УКАЗ»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PT Sans"/>
              </a:rPr>
              <a:t>ПРЕЗИДЕНТА </a:t>
            </a:r>
            <a:r>
              <a:rPr lang="ru-RU" altLang="ru-RU" sz="2000" b="1" dirty="0">
                <a:latin typeface="PT Sans"/>
              </a:rPr>
              <a:t>РОССИЙСКОЙ ФЕДЕРАЦИИ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69245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внедрение на уровнях основного общего и среднего общего образования новых методов обучения, образовательных технологий</a:t>
            </a:r>
            <a:r>
              <a:rPr lang="ru-RU" sz="2000" dirty="0" smtClean="0"/>
              <a:t>;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формирование эффективной системы выявления, поддержки и развития способностей и талантов у детей и молодёжи, основанной на принципах справедливости, всеобщности и направленной на самоопределение </a:t>
            </a:r>
            <a:r>
              <a:rPr lang="ru-RU" sz="2000" dirty="0" smtClean="0"/>
              <a:t>и0профессиональную </a:t>
            </a:r>
            <a:r>
              <a:rPr lang="ru-RU" sz="2000" dirty="0"/>
              <a:t>ориентацию всех обучающихся</a:t>
            </a:r>
            <a:r>
              <a:rPr lang="ru-RU" sz="2000" dirty="0" smtClean="0"/>
              <a:t>;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создание современной и безопасной цифровой образовательной среды, обеспечивающей высокое качество и доступность образования всех видов и уровней</a:t>
            </a:r>
            <a:r>
              <a:rPr lang="ru-RU" sz="2000" dirty="0" smtClean="0"/>
              <a:t>;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создание условий для развития наставничества, поддержки общественных инициатив и проектов, в том числе в сфере добровольчества (</a:t>
            </a:r>
            <a:r>
              <a:rPr lang="ru-RU" sz="2000" dirty="0" err="1"/>
              <a:t>волонтёрства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213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ФЕДЕРАЛЬНЫЕ ПРОЕКТЫ НАЦИОНАЛЬНОГО ПРОЕКТА «ОБРАЗОВАНИЕ»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69245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/>
              <a:t>«УСПЕХ </a:t>
            </a:r>
            <a:r>
              <a:rPr lang="ru-RU" sz="1600" b="1" dirty="0"/>
              <a:t>КАЖДОГО РЕБЁНКА»: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 smtClean="0"/>
              <a:t>число </a:t>
            </a:r>
            <a:r>
              <a:rPr lang="ru-RU" sz="1400" dirty="0"/>
              <a:t>участников открытых онлайн-уроков, направленных на раннюю </a:t>
            </a:r>
            <a:r>
              <a:rPr lang="ru-RU" sz="1400" dirty="0" smtClean="0"/>
              <a:t>профориентацию: </a:t>
            </a:r>
            <a:r>
              <a:rPr lang="ru-RU" sz="1400" b="1" dirty="0" smtClean="0"/>
              <a:t>2024 год </a:t>
            </a:r>
            <a:r>
              <a:rPr lang="ru-RU" sz="1400" b="1" dirty="0"/>
              <a:t> — </a:t>
            </a:r>
            <a:r>
              <a:rPr lang="ru-RU" sz="1400" b="1" dirty="0" smtClean="0"/>
              <a:t> 12 млн. чел</a:t>
            </a:r>
            <a:r>
              <a:rPr lang="ru-RU" sz="1400" b="1" dirty="0"/>
              <a:t>.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 smtClean="0"/>
              <a:t>число </a:t>
            </a:r>
            <a:r>
              <a:rPr lang="ru-RU" sz="1400" dirty="0"/>
              <a:t>детей, получивших рекомендации по построению индивидуального учебного </a:t>
            </a:r>
            <a:r>
              <a:rPr lang="ru-RU" sz="1400" dirty="0" smtClean="0"/>
              <a:t>плана в соответствии с выбранными </a:t>
            </a:r>
            <a:r>
              <a:rPr lang="ru-RU" sz="1400" dirty="0"/>
              <a:t>профессиональными </a:t>
            </a:r>
            <a:r>
              <a:rPr lang="ru-RU" sz="1400" dirty="0" smtClean="0"/>
              <a:t>компетенциями (</a:t>
            </a:r>
            <a:r>
              <a:rPr lang="ru-RU" sz="1400" dirty="0"/>
              <a:t>профессиональными областями деятельности</a:t>
            </a:r>
            <a:r>
              <a:rPr lang="ru-RU" sz="1400" dirty="0" smtClean="0"/>
              <a:t>): </a:t>
            </a:r>
            <a:r>
              <a:rPr lang="ru-RU" sz="1400" b="1" dirty="0" smtClean="0"/>
              <a:t>2024 </a:t>
            </a:r>
            <a:r>
              <a:rPr lang="ru-RU" sz="1400" b="1" dirty="0"/>
              <a:t>год —</a:t>
            </a:r>
            <a:r>
              <a:rPr lang="ru-RU" sz="1400" b="1" dirty="0" smtClean="0"/>
              <a:t>  </a:t>
            </a:r>
            <a:r>
              <a:rPr lang="ru-RU" sz="1400" b="1" dirty="0"/>
              <a:t>900 тыс. чел.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1600" dirty="0" smtClean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«ЦИФРОВАЯ ОБРАЗОВАТЕЛЬНАЯ СРЕДА»: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/>
              <a:t>количество субъектов Российской Федерации, в которых внедрена целевая модель цифровой образовательной среды в общеобразовательных организациях: </a:t>
            </a:r>
            <a:r>
              <a:rPr lang="ru-RU" sz="1400" b="1" dirty="0"/>
              <a:t>2024 год —</a:t>
            </a:r>
            <a:r>
              <a:rPr lang="ru-RU" sz="1400" b="1" dirty="0" smtClean="0"/>
              <a:t> </a:t>
            </a:r>
            <a:r>
              <a:rPr lang="ru-RU" sz="1400" b="1" dirty="0"/>
              <a:t>85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/>
              <a:t>доля обучающихся по программам общего образования, дополнительного образования для детей </a:t>
            </a:r>
            <a:r>
              <a:rPr lang="ru-RU" sz="1400" dirty="0" smtClean="0"/>
              <a:t>и среднего </a:t>
            </a:r>
            <a:r>
              <a:rPr lang="ru-RU" sz="1400" dirty="0"/>
              <a:t>профессионального образования, для которых формируется цифровой образовательный профиль </a:t>
            </a:r>
            <a:r>
              <a:rPr lang="ru-RU" sz="1400" dirty="0" smtClean="0"/>
              <a:t>и индивидуальный </a:t>
            </a:r>
            <a:r>
              <a:rPr lang="ru-RU" sz="1400" dirty="0"/>
              <a:t>план обучения с использованием федеральной информационно-сервисной платформы цифровой образовательной среды, в общем числе обучающихся по указанным программам: </a:t>
            </a:r>
            <a:r>
              <a:rPr lang="ru-RU" sz="1400" b="1" dirty="0"/>
              <a:t>2024 год —</a:t>
            </a:r>
            <a:r>
              <a:rPr lang="ru-RU" sz="1400" b="1" dirty="0" smtClean="0"/>
              <a:t> </a:t>
            </a:r>
            <a:r>
              <a:rPr lang="ru-RU" sz="1400" b="1" dirty="0"/>
              <a:t>90%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/>
              <a:t>доля образовательных организаций, реализующих программы общего образования, дополнительного образования детей и среднего профессионального образования, осуществляющих образовательную деятельность с использованием федеральной информационно-сервисной платформы цифровой образовательной среды, в общем числе образовательных организаций</a:t>
            </a:r>
          </a:p>
          <a:p>
            <a:pPr indent="360000">
              <a:buClr>
                <a:srgbClr val="CC0000"/>
              </a:buClr>
              <a:defRPr/>
            </a:pPr>
            <a:r>
              <a:rPr lang="ru-RU" sz="1400" dirty="0"/>
              <a:t>доля обучающихся по программам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</a:t>
            </a:r>
            <a:r>
              <a:rPr lang="ru-RU" sz="1400" dirty="0" smtClean="0"/>
              <a:t>для «</a:t>
            </a:r>
            <a:r>
              <a:rPr lang="ru-RU" sz="1400" dirty="0"/>
              <a:t>горизонтального» обучения и неформального образования, в общем числе обучающихся по указанным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6104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ФЕДЕРАЛЬНЫЕ ПРОЕКТЫ НАЦИОНАЛЬНОГО ПРОЕКТА «</a:t>
            </a:r>
            <a:r>
              <a:rPr lang="ru-RU" altLang="ru-RU" sz="2000" b="1" dirty="0" smtClean="0">
                <a:latin typeface="PT Sans"/>
              </a:rPr>
              <a:t>ОБРАЗОВАНИЕ»</a:t>
            </a:r>
            <a:endParaRPr lang="ru-RU" altLang="ru-RU" sz="2000" b="1" dirty="0">
              <a:latin typeface="PT San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69245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«СОЦИАЛЬНАЯ АКТИВНОСТЬ</a:t>
            </a:r>
            <a:r>
              <a:rPr lang="ru-RU" sz="1600" b="1" dirty="0" smtClean="0"/>
              <a:t>»:</a:t>
            </a:r>
          </a:p>
          <a:p>
            <a:pPr>
              <a:buClr>
                <a:srgbClr val="CC0000"/>
              </a:buClr>
              <a:defRPr/>
            </a:pPr>
            <a:r>
              <a:rPr lang="ru-RU" sz="1600" dirty="0" smtClean="0"/>
              <a:t>доля граждан, вовлечённых в добровольческую деятельность: </a:t>
            </a:r>
            <a:r>
              <a:rPr lang="ru-RU" sz="1600" b="1" dirty="0" smtClean="0"/>
              <a:t>2024 год — 20%.</a:t>
            </a:r>
          </a:p>
          <a:p>
            <a:pPr>
              <a:buClr>
                <a:srgbClr val="CC0000"/>
              </a:buClr>
              <a:defRPr/>
            </a:pPr>
            <a:endParaRPr lang="ru-RU" sz="1600" b="1" dirty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«СОЦИАЛЬНЫЕ ЛИФТЫ»:</a:t>
            </a:r>
          </a:p>
          <a:p>
            <a:pPr>
              <a:buClr>
                <a:srgbClr val="CC0000"/>
              </a:buClr>
              <a:defRPr/>
            </a:pPr>
            <a:r>
              <a:rPr lang="ru-RU" sz="1600" dirty="0"/>
              <a:t>число граждан, охваченных проведением профессиональных конкурсов, в целях предоставления возможностей для профессионального и карьерного роста: </a:t>
            </a:r>
            <a:r>
              <a:rPr lang="ru-RU" sz="1600" b="1" dirty="0"/>
              <a:t>2024 </a:t>
            </a:r>
            <a:r>
              <a:rPr lang="ru-RU" sz="1600" b="1" dirty="0" smtClean="0"/>
              <a:t>год — 1,7 </a:t>
            </a:r>
            <a:r>
              <a:rPr lang="ru-RU" sz="1600" b="1" dirty="0"/>
              <a:t>млн. чел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33102" y="429309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23528" y="3585210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ФЕДЕРАЛЬНЫЕ ПРОЕКТЫ НАЦИОНАЛЬНОГО ПРОЕКТА «</a:t>
            </a:r>
            <a:r>
              <a:rPr lang="ru-RU" altLang="ru-RU" sz="2000" b="1" dirty="0" smtClean="0">
                <a:latin typeface="PT Sans"/>
              </a:rPr>
              <a:t>ОБРАЗОВАНИЕ»</a:t>
            </a:r>
            <a:endParaRPr lang="ru-RU" altLang="ru-RU" sz="2000" b="1" dirty="0">
              <a:latin typeface="PT Sans"/>
            </a:endParaRP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200025" y="4481825"/>
            <a:ext cx="86924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ru-RU" sz="1600" dirty="0" smtClean="0"/>
              <a:t>количество </a:t>
            </a:r>
            <a:r>
              <a:rPr lang="ru-RU" sz="1600" dirty="0"/>
              <a:t>выпускников высшего и среднего профессионального образования, обладающих компетенциями в области информационных технологий на среднемировом уровне: </a:t>
            </a:r>
          </a:p>
          <a:p>
            <a:pPr>
              <a:buClr>
                <a:srgbClr val="CC0000"/>
              </a:buClr>
              <a:defRPr/>
            </a:pPr>
            <a:r>
              <a:rPr lang="ru-RU" sz="1600" b="1" dirty="0"/>
              <a:t>800 тыс. человек в год</a:t>
            </a:r>
          </a:p>
          <a:p>
            <a:pPr>
              <a:buClr>
                <a:srgbClr val="CC0000"/>
              </a:buClr>
              <a:defRPr/>
            </a:pPr>
            <a:endParaRPr lang="ru-RU" sz="1600" dirty="0"/>
          </a:p>
          <a:p>
            <a:pPr>
              <a:buClr>
                <a:srgbClr val="CC0000"/>
              </a:buClr>
              <a:defRPr/>
            </a:pPr>
            <a:r>
              <a:rPr lang="ru-RU" sz="1600" dirty="0"/>
              <a:t>доля населения, обладающего цифровыми навыками: </a:t>
            </a:r>
            <a:r>
              <a:rPr lang="ru-RU" sz="1600" b="1" dirty="0"/>
              <a:t>2024 </a:t>
            </a:r>
            <a:r>
              <a:rPr lang="ru-RU" sz="1600" b="1" dirty="0" smtClean="0"/>
              <a:t>год</a:t>
            </a:r>
            <a:r>
              <a:rPr lang="ru-RU" sz="1600" b="1" dirty="0"/>
              <a:t> — </a:t>
            </a:r>
            <a:r>
              <a:rPr lang="ru-RU" sz="1600" b="1" dirty="0" smtClean="0"/>
              <a:t>40</a:t>
            </a:r>
            <a:r>
              <a:rPr lang="ru-RU" sz="1600" b="1" dirty="0"/>
              <a:t>% .</a:t>
            </a:r>
          </a:p>
        </p:txBody>
      </p:sp>
    </p:spTree>
    <p:extLst>
      <p:ext uri="{BB962C8B-B14F-4D97-AF65-F5344CB8AC3E}">
        <p14:creationId xmlns:p14="http://schemas.microsoft.com/office/powerpoint/2010/main" val="40088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000" b="1" dirty="0">
                <a:latin typeface="PT Sans"/>
              </a:rPr>
              <a:t>C</a:t>
            </a:r>
            <a:r>
              <a:rPr lang="ru-RU" altLang="ru-RU" sz="2000" b="1" dirty="0">
                <a:latin typeface="PT Sans"/>
              </a:rPr>
              <a:t>ТРАТЕГИЧЕСКАЯ </a:t>
            </a:r>
            <a:r>
              <a:rPr lang="ru-RU" altLang="ru-RU" sz="2000" b="1" dirty="0" smtClean="0">
                <a:latin typeface="PT Sans"/>
              </a:rPr>
              <a:t>ИНИЦИАТИВА.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PT Sans"/>
              </a:rPr>
              <a:t>УНИКАЛЬНОСТЬ</a:t>
            </a:r>
            <a:endParaRPr lang="ru-RU" altLang="ru-RU" sz="2000" b="1" dirty="0">
              <a:latin typeface="PT San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00025" y="1412776"/>
            <a:ext cx="869245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Пространство эффективного взаимодействия участников инициативы, </a:t>
            </a:r>
            <a:r>
              <a:rPr lang="ru-RU" sz="2000" dirty="0" err="1"/>
              <a:t>тьюторов</a:t>
            </a:r>
            <a:r>
              <a:rPr lang="ru-RU" sz="2000" dirty="0"/>
              <a:t>, наставников, руководителей бизнеса и власти. Их совместная работа направлена на реализацию важных для регионов программ развития, налаживания контактов с лидерами мнений и ведущими экспертами, на формирование культуры коммуникации с бизнесом </a:t>
            </a:r>
            <a:r>
              <a:rPr lang="ru-RU" sz="2000" dirty="0" smtClean="0"/>
              <a:t>и властью</a:t>
            </a:r>
            <a:r>
              <a:rPr lang="ru-RU" sz="2000" dirty="0"/>
              <a:t>.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Развивающее пространство совместной деятельности по формированию </a:t>
            </a:r>
            <a:r>
              <a:rPr lang="ru-RU" sz="2000" dirty="0" smtClean="0"/>
              <a:t>и реализации </a:t>
            </a:r>
            <a:r>
              <a:rPr lang="ru-RU" sz="2000" dirty="0"/>
              <a:t>проектов будущего. Каждый участник организует свое личное образовательное пространство, проводит свои мероприятия, приглашает к взаимодействию других участников, реализует проект, презентует его результаты.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3562" y="5286280"/>
            <a:ext cx="719222" cy="95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089" y="5728780"/>
            <a:ext cx="2541822" cy="548595"/>
          </a:xfrm>
          <a:prstGeom prst="rect">
            <a:avLst/>
          </a:prstGeom>
        </p:spPr>
      </p:pic>
      <p:sp>
        <p:nvSpPr>
          <p:cNvPr id="6" name="Прямоугольник 5">
            <a:hlinkClick r:id="rId4"/>
          </p:cNvPr>
          <p:cNvSpPr/>
          <p:nvPr/>
        </p:nvSpPr>
        <p:spPr>
          <a:xfrm>
            <a:off x="550723" y="1296175"/>
            <a:ext cx="4324860" cy="32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39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529989"/>
            <a:ext cx="67110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СТРУКТУРА </a:t>
            </a:r>
            <a:r>
              <a:rPr lang="ru-RU" altLang="ru-RU" sz="2000" b="1" dirty="0" smtClean="0">
                <a:latin typeface="PT Sans"/>
              </a:rPr>
              <a:t>ОБРАЗОВАТЕЛЬНОЙ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PT Sans"/>
              </a:rPr>
              <a:t>ПРОГРАММЫ</a:t>
            </a:r>
            <a:endParaRPr lang="ru-RU" altLang="ru-RU" sz="2000" b="1" dirty="0">
              <a:latin typeface="PT San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5"/>
          <p:cNvSpPr txBox="1">
            <a:spLocks noChangeArrowheads="1"/>
          </p:cNvSpPr>
          <p:nvPr/>
        </p:nvSpPr>
        <p:spPr bwMode="auto">
          <a:xfrm>
            <a:off x="432000" y="2492897"/>
            <a:ext cx="1691728" cy="18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131" rIns="0" bIns="0">
            <a:spAutoFit/>
          </a:bodyPr>
          <a:lstStyle>
            <a:lvl1pPr marL="111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ru-RU" altLang="ru-RU" sz="1100" b="1" dirty="0">
                <a:latin typeface="+mn-lt"/>
              </a:rPr>
              <a:t>Онлайн курсы, направленные  </a:t>
            </a:r>
            <a:r>
              <a:rPr lang="ru-RU" altLang="ru-RU" sz="1100" b="1" dirty="0" smtClean="0">
                <a:latin typeface="+mn-lt"/>
              </a:rPr>
              <a:t>на формирование </a:t>
            </a:r>
            <a:r>
              <a:rPr lang="ru-RU" altLang="ru-RU" sz="1100" b="1" dirty="0">
                <a:latin typeface="+mn-lt"/>
              </a:rPr>
              <a:t>навыков</a:t>
            </a:r>
            <a:endParaRPr lang="ru-RU" altLang="ru-RU" sz="1100" dirty="0">
              <a:latin typeface="+mn-lt"/>
            </a:endParaRPr>
          </a:p>
          <a:p>
            <a:pPr eaLnBrk="1" hangingPunct="1"/>
            <a:r>
              <a:rPr lang="ru-RU" altLang="ru-RU" sz="1100" b="1" dirty="0">
                <a:latin typeface="+mn-lt"/>
              </a:rPr>
              <a:t>и компетенций XXI века</a:t>
            </a:r>
            <a:endParaRPr lang="ru-RU" altLang="ru-RU" sz="1100" dirty="0">
              <a:latin typeface="+mn-lt"/>
            </a:endParaRPr>
          </a:p>
          <a:p>
            <a:pPr>
              <a:spcBef>
                <a:spcPts val="50"/>
              </a:spcBef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i="1" dirty="0">
                <a:latin typeface="+mn-lt"/>
              </a:rPr>
              <a:t>Например:</a:t>
            </a:r>
            <a:endParaRPr lang="ru-RU" altLang="ru-RU" sz="1100" dirty="0">
              <a:latin typeface="+mn-lt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Проектный </a:t>
            </a:r>
            <a:r>
              <a:rPr lang="ru-RU" altLang="ru-RU" sz="1100" dirty="0">
                <a:latin typeface="+mn-lt"/>
                <a:ea typeface="Noto Sans"/>
                <a:cs typeface="Noto Sans"/>
              </a:rPr>
              <a:t>менеджмент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err="1">
                <a:latin typeface="+mn-lt"/>
                <a:ea typeface="Noto Sans"/>
                <a:cs typeface="Noto Sans"/>
              </a:rPr>
              <a:t>Командообразование</a:t>
            </a:r>
            <a:endParaRPr lang="ru-RU" altLang="ru-RU" sz="1100" dirty="0">
              <a:latin typeface="+mn-lt"/>
              <a:ea typeface="Noto Sans"/>
              <a:cs typeface="Noto Sans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Лидерство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Успешное</a:t>
            </a: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 </a:t>
            </a:r>
            <a:r>
              <a:rPr lang="ru-RU" altLang="ru-RU" sz="1100" dirty="0">
                <a:latin typeface="+mn-lt"/>
                <a:ea typeface="Noto Sans"/>
                <a:cs typeface="Noto Sans"/>
              </a:rPr>
              <a:t>публичное  выступление</a:t>
            </a:r>
          </a:p>
        </p:txBody>
      </p:sp>
      <p:sp>
        <p:nvSpPr>
          <p:cNvPr id="14" name="object 6"/>
          <p:cNvSpPr txBox="1">
            <a:spLocks noChangeArrowheads="1"/>
          </p:cNvSpPr>
          <p:nvPr/>
        </p:nvSpPr>
        <p:spPr bwMode="auto">
          <a:xfrm>
            <a:off x="2411760" y="2492896"/>
            <a:ext cx="2463823" cy="308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131" rIns="0" bIns="0">
            <a:spAutoFit/>
          </a:bodyPr>
          <a:lstStyle>
            <a:lvl1pPr marL="111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ru-RU" altLang="ru-RU" sz="1100" b="1" dirty="0">
                <a:latin typeface="+mn-lt"/>
              </a:rPr>
              <a:t>Онлайн курсы, связанные </a:t>
            </a:r>
            <a:r>
              <a:rPr lang="ru-RU" altLang="ru-RU" sz="1100" b="1" dirty="0" smtClean="0">
                <a:latin typeface="+mn-lt"/>
              </a:rPr>
              <a:t>с реализацией </a:t>
            </a:r>
            <a:r>
              <a:rPr lang="ru-RU" altLang="ru-RU" sz="1100" b="1" dirty="0">
                <a:latin typeface="+mn-lt"/>
              </a:rPr>
              <a:t>проектной идеи</a:t>
            </a:r>
            <a:endParaRPr lang="ru-RU" altLang="ru-RU" sz="1100" dirty="0">
              <a:latin typeface="+mn-lt"/>
            </a:endParaRPr>
          </a:p>
          <a:p>
            <a:pPr>
              <a:spcBef>
                <a:spcPts val="50"/>
              </a:spcBef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i="1" dirty="0">
                <a:latin typeface="+mn-lt"/>
              </a:rPr>
              <a:t>Например:</a:t>
            </a:r>
            <a:endParaRPr lang="ru-RU" altLang="ru-RU" sz="1100" dirty="0">
              <a:latin typeface="+mn-lt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Альтернативные источники  электричества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Аддитивные технологии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Квантовая информатика</a:t>
            </a:r>
          </a:p>
          <a:p>
            <a:pPr>
              <a:spcBef>
                <a:spcPts val="50"/>
              </a:spcBef>
              <a:buFont typeface="Noto Sans"/>
              <a:buChar char="•"/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b="1" dirty="0">
                <a:latin typeface="+mn-lt"/>
              </a:rPr>
              <a:t>Темы </a:t>
            </a:r>
            <a:r>
              <a:rPr lang="ru-RU" altLang="ru-RU" sz="1100" b="1" dirty="0" smtClean="0">
                <a:latin typeface="+mn-lt"/>
              </a:rPr>
              <a:t>проектов</a:t>
            </a: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i="1" dirty="0">
                <a:latin typeface="+mn-lt"/>
              </a:rPr>
              <a:t>Например</a:t>
            </a:r>
            <a:r>
              <a:rPr lang="ru-RU" altLang="ru-RU" sz="1100" i="1" dirty="0" smtClean="0">
                <a:latin typeface="+mn-lt"/>
              </a:rPr>
              <a:t>: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Организация раздельного  сбора мусора. Экологические и социальные аспекты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Доброта спасет мир. Организация праздников для детей-сирот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Здоровый образ жизни. 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 err="1" smtClean="0">
                <a:latin typeface="+mn-lt"/>
                <a:ea typeface="Noto Sans"/>
                <a:cs typeface="Noto Sans"/>
              </a:rPr>
              <a:t>Экономческие</a:t>
            </a: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 аспекты</a:t>
            </a:r>
            <a:endParaRPr lang="ru-RU" altLang="ru-RU" sz="1100" dirty="0">
              <a:latin typeface="+mn-lt"/>
              <a:ea typeface="Noto Sans"/>
              <a:cs typeface="Noto Sans"/>
            </a:endParaRPr>
          </a:p>
        </p:txBody>
      </p:sp>
      <p:sp>
        <p:nvSpPr>
          <p:cNvPr id="15" name="object 7"/>
          <p:cNvSpPr txBox="1">
            <a:spLocks noChangeArrowheads="1"/>
          </p:cNvSpPr>
          <p:nvPr/>
        </p:nvSpPr>
        <p:spPr bwMode="auto">
          <a:xfrm>
            <a:off x="5095613" y="2492896"/>
            <a:ext cx="1718915" cy="240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131" rIns="0" bIns="0">
            <a:spAutoFit/>
          </a:bodyPr>
          <a:lstStyle>
            <a:lvl1pPr marL="111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ru-RU" altLang="ru-RU" sz="1100" b="1" dirty="0">
                <a:latin typeface="+mn-lt"/>
              </a:rPr>
              <a:t>Стажировки на ключевых  предприятиях региона.</a:t>
            </a:r>
            <a:endParaRPr lang="ru-RU" altLang="ru-RU" sz="1100" dirty="0">
              <a:latin typeface="+mn-lt"/>
            </a:endParaRPr>
          </a:p>
          <a:p>
            <a:pPr eaLnBrk="1" hangingPunct="1"/>
            <a:r>
              <a:rPr lang="ru-RU" altLang="ru-RU" sz="1100" b="1" dirty="0">
                <a:latin typeface="+mn-lt"/>
              </a:rPr>
              <a:t>Профессиональные пробы</a:t>
            </a:r>
            <a:endParaRPr lang="ru-RU" altLang="ru-RU" sz="1100" dirty="0">
              <a:latin typeface="+mn-lt"/>
            </a:endParaRPr>
          </a:p>
          <a:p>
            <a:pPr>
              <a:spcBef>
                <a:spcPts val="50"/>
              </a:spcBef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b="1" dirty="0">
                <a:latin typeface="+mn-lt"/>
              </a:rPr>
              <a:t>Социальные активности.  Социальные пробы</a:t>
            </a:r>
            <a:endParaRPr lang="ru-RU" altLang="ru-RU" sz="1100" dirty="0">
              <a:latin typeface="+mn-lt"/>
            </a:endParaRPr>
          </a:p>
          <a:p>
            <a:pPr>
              <a:spcBef>
                <a:spcPts val="50"/>
              </a:spcBef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eaLnBrk="1" hangingPunct="1"/>
            <a:r>
              <a:rPr lang="ru-RU" altLang="ru-RU" sz="1100" i="1" dirty="0">
                <a:latin typeface="+mn-lt"/>
              </a:rPr>
              <a:t>Например:</a:t>
            </a:r>
            <a:endParaRPr lang="ru-RU" altLang="ru-RU" sz="1100" dirty="0">
              <a:latin typeface="+mn-lt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Издание печатной продукции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Создание и ведение </a:t>
            </a:r>
            <a:r>
              <a:rPr lang="ru-RU" altLang="ru-RU" sz="1100" dirty="0" err="1">
                <a:latin typeface="+mn-lt"/>
                <a:ea typeface="Noto Sans"/>
                <a:cs typeface="Noto Sans"/>
              </a:rPr>
              <a:t>блогов</a:t>
            </a:r>
            <a:endParaRPr lang="ru-RU" altLang="ru-RU" sz="1100" dirty="0">
              <a:latin typeface="+mn-lt"/>
              <a:ea typeface="Noto Sans"/>
              <a:cs typeface="Noto Sans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Подготовка к публикации  в СМИ</a:t>
            </a:r>
          </a:p>
        </p:txBody>
      </p:sp>
      <p:sp>
        <p:nvSpPr>
          <p:cNvPr id="16" name="object 8"/>
          <p:cNvSpPr txBox="1">
            <a:spLocks noChangeArrowheads="1"/>
          </p:cNvSpPr>
          <p:nvPr/>
        </p:nvSpPr>
        <p:spPr bwMode="auto">
          <a:xfrm>
            <a:off x="7034558" y="2492897"/>
            <a:ext cx="1856820" cy="205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131" rIns="0" bIns="0">
            <a:spAutoFit/>
          </a:bodyPr>
          <a:lstStyle>
            <a:lvl1pPr marL="111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ru-RU" altLang="ru-RU" sz="1100" b="1" dirty="0">
                <a:latin typeface="+mn-lt"/>
              </a:rPr>
              <a:t>Освоение ряда школьных  предметов с использованием  </a:t>
            </a:r>
            <a:r>
              <a:rPr lang="ru-RU" altLang="ru-RU" sz="1100" b="1" dirty="0" err="1">
                <a:latin typeface="+mn-lt"/>
              </a:rPr>
              <a:t>онлайн</a:t>
            </a:r>
            <a:r>
              <a:rPr lang="ru-RU" altLang="ru-RU" sz="1100" b="1" dirty="0">
                <a:latin typeface="+mn-lt"/>
              </a:rPr>
              <a:t> курсов МЭО</a:t>
            </a:r>
            <a:endParaRPr lang="ru-RU" altLang="ru-RU" sz="1100" dirty="0">
              <a:latin typeface="+mn-lt"/>
            </a:endParaRPr>
          </a:p>
          <a:p>
            <a:pPr>
              <a:spcBef>
                <a:spcPts val="50"/>
              </a:spcBef>
            </a:pPr>
            <a:endParaRPr lang="ru-RU" altLang="ru-RU" sz="1100" dirty="0">
              <a:latin typeface="+mn-lt"/>
              <a:cs typeface="Times New Roman" pitchFamily="18" charset="0"/>
            </a:endParaRP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Интеграция основного </a:t>
            </a: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и дополнительного </a:t>
            </a:r>
            <a:r>
              <a:rPr lang="ru-RU" altLang="ru-RU" sz="1100" dirty="0">
                <a:latin typeface="+mn-lt"/>
                <a:ea typeface="Noto Sans"/>
                <a:cs typeface="Noto Sans"/>
              </a:rPr>
              <a:t>образования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Объединение всех видов  деятельности обучающихся</a:t>
            </a:r>
          </a:p>
          <a:p>
            <a:pPr marL="182563" indent="-171450"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+mn-lt"/>
                <a:ea typeface="Noto Sans"/>
                <a:cs typeface="Noto Sans"/>
              </a:rPr>
              <a:t>Формирование </a:t>
            </a:r>
            <a:r>
              <a:rPr lang="ru-RU" altLang="ru-RU" sz="1100" dirty="0" smtClean="0">
                <a:latin typeface="+mn-lt"/>
                <a:ea typeface="Noto Sans"/>
                <a:cs typeface="Noto Sans"/>
              </a:rPr>
              <a:t>индивидуального </a:t>
            </a:r>
            <a:r>
              <a:rPr lang="ru-RU" altLang="ru-RU" sz="1100" dirty="0">
                <a:latin typeface="+mn-lt"/>
                <a:ea typeface="Noto Sans"/>
                <a:cs typeface="Noto Sans"/>
              </a:rPr>
              <a:t>учебного плана</a:t>
            </a:r>
          </a:p>
        </p:txBody>
      </p:sp>
      <p:sp>
        <p:nvSpPr>
          <p:cNvPr id="84" name="object 76"/>
          <p:cNvSpPr txBox="1">
            <a:spLocks noChangeArrowheads="1"/>
          </p:cNvSpPr>
          <p:nvPr/>
        </p:nvSpPr>
        <p:spPr bwMode="auto">
          <a:xfrm>
            <a:off x="432000" y="1306603"/>
            <a:ext cx="8459378" cy="514738"/>
          </a:xfrm>
          <a:prstGeom prst="rect">
            <a:avLst/>
          </a:prstGeom>
          <a:solidFill>
            <a:srgbClr val="0BB6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72000" rIns="0" bIns="72000" anchor="ctr">
            <a:spAutoFit/>
          </a:bodyPr>
          <a:lstStyle>
            <a:lvl1pPr marL="690563" indent="-33338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/>
            <a:r>
              <a:rPr lang="ru-RU" altLang="ru-RU" sz="1200" b="1" dirty="0">
                <a:solidFill>
                  <a:srgbClr val="FFFFFF"/>
                </a:solidFill>
                <a:latin typeface="+mn-lt"/>
              </a:rPr>
              <a:t>ФОРМИРОВАНИЕ НАВЫКОВ И КОМПЕТЕНЦИЙ XXI ВЕКА: ЛИДЕРСТВО, НАЦЕЛЕННОСТЬ НА РЕЗУЛЬТАТ,  КОММУНИКАЦИЯ, СОТРУДНИЧЕСТВО, КРЕАТИВНОСТЬ, КРИТИЧЕСКОЕ МЫШЛЕНИЕ, ЭМОЦИОНАЛЬНЫЙ  И СОЦИАЛЬНЫЙ ИНТЕЛЛЕКТ ДР.</a:t>
            </a:r>
            <a:endParaRPr lang="ru-RU" altLang="ru-RU" sz="1200" dirty="0">
              <a:latin typeface="+mn-lt"/>
            </a:endParaRPr>
          </a:p>
        </p:txBody>
      </p:sp>
      <p:sp>
        <p:nvSpPr>
          <p:cNvPr id="85" name="object 77"/>
          <p:cNvSpPr>
            <a:spLocks/>
          </p:cNvSpPr>
          <p:nvPr/>
        </p:nvSpPr>
        <p:spPr bwMode="auto">
          <a:xfrm>
            <a:off x="1421680" y="1919685"/>
            <a:ext cx="0" cy="357187"/>
          </a:xfrm>
          <a:custGeom>
            <a:avLst/>
            <a:gdLst>
              <a:gd name="T0" fmla="*/ 0 h 393700"/>
              <a:gd name="T1" fmla="*/ 242001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0"/>
                </a:moveTo>
                <a:lnTo>
                  <a:pt x="0" y="39370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6" name="object 78"/>
          <p:cNvSpPr>
            <a:spLocks/>
          </p:cNvSpPr>
          <p:nvPr/>
        </p:nvSpPr>
        <p:spPr bwMode="auto">
          <a:xfrm>
            <a:off x="3431555" y="1919685"/>
            <a:ext cx="0" cy="357187"/>
          </a:xfrm>
          <a:custGeom>
            <a:avLst/>
            <a:gdLst>
              <a:gd name="T0" fmla="*/ 0 h 393700"/>
              <a:gd name="T1" fmla="*/ 242001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0"/>
                </a:moveTo>
                <a:lnTo>
                  <a:pt x="0" y="39370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7" name="object 79"/>
          <p:cNvSpPr>
            <a:spLocks/>
          </p:cNvSpPr>
          <p:nvPr/>
        </p:nvSpPr>
        <p:spPr bwMode="auto">
          <a:xfrm>
            <a:off x="5881414" y="1919685"/>
            <a:ext cx="0" cy="357187"/>
          </a:xfrm>
          <a:custGeom>
            <a:avLst/>
            <a:gdLst>
              <a:gd name="T0" fmla="*/ 0 h 393700"/>
              <a:gd name="T1" fmla="*/ 242001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0"/>
                </a:moveTo>
                <a:lnTo>
                  <a:pt x="0" y="39370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8" name="object 80"/>
          <p:cNvSpPr>
            <a:spLocks/>
          </p:cNvSpPr>
          <p:nvPr/>
        </p:nvSpPr>
        <p:spPr bwMode="auto">
          <a:xfrm>
            <a:off x="7824043" y="1919685"/>
            <a:ext cx="0" cy="357187"/>
          </a:xfrm>
          <a:custGeom>
            <a:avLst/>
            <a:gdLst>
              <a:gd name="T0" fmla="*/ 0 h 393700"/>
              <a:gd name="T1" fmla="*/ 242001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0"/>
                </a:moveTo>
                <a:lnTo>
                  <a:pt x="0" y="39370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9" name="object 81"/>
          <p:cNvSpPr>
            <a:spLocks/>
          </p:cNvSpPr>
          <p:nvPr/>
        </p:nvSpPr>
        <p:spPr bwMode="auto">
          <a:xfrm>
            <a:off x="1359769" y="1844824"/>
            <a:ext cx="115887" cy="119062"/>
          </a:xfrm>
          <a:custGeom>
            <a:avLst/>
            <a:gdLst>
              <a:gd name="T0" fmla="*/ 30586 w 135889"/>
              <a:gd name="T1" fmla="*/ 0 h 132080"/>
              <a:gd name="T2" fmla="*/ 0 w 135889"/>
              <a:gd name="T3" fmla="*/ 78435 h 132080"/>
              <a:gd name="T4" fmla="*/ 61171 w 135889"/>
              <a:gd name="T5" fmla="*/ 78435 h 132080"/>
              <a:gd name="T6" fmla="*/ 30586 w 135889"/>
              <a:gd name="T7" fmla="*/ 0 h 132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89" h="132080">
                <a:moveTo>
                  <a:pt x="67805" y="0"/>
                </a:moveTo>
                <a:lnTo>
                  <a:pt x="0" y="131775"/>
                </a:lnTo>
                <a:lnTo>
                  <a:pt x="135610" y="131775"/>
                </a:lnTo>
                <a:lnTo>
                  <a:pt x="67805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0" name="object 82"/>
          <p:cNvSpPr>
            <a:spLocks/>
          </p:cNvSpPr>
          <p:nvPr/>
        </p:nvSpPr>
        <p:spPr bwMode="auto">
          <a:xfrm>
            <a:off x="3374405" y="1844824"/>
            <a:ext cx="117475" cy="119062"/>
          </a:xfrm>
          <a:custGeom>
            <a:avLst/>
            <a:gdLst>
              <a:gd name="T0" fmla="*/ 32739 w 135889"/>
              <a:gd name="T1" fmla="*/ 0 h 132080"/>
              <a:gd name="T2" fmla="*/ 0 w 135889"/>
              <a:gd name="T3" fmla="*/ 78435 h 132080"/>
              <a:gd name="T4" fmla="*/ 65478 w 135889"/>
              <a:gd name="T5" fmla="*/ 78435 h 132080"/>
              <a:gd name="T6" fmla="*/ 32739 w 135889"/>
              <a:gd name="T7" fmla="*/ 0 h 132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89" h="132080">
                <a:moveTo>
                  <a:pt x="67805" y="0"/>
                </a:moveTo>
                <a:lnTo>
                  <a:pt x="0" y="131775"/>
                </a:lnTo>
                <a:lnTo>
                  <a:pt x="135610" y="131775"/>
                </a:lnTo>
                <a:lnTo>
                  <a:pt x="67805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1" name="object 83"/>
          <p:cNvSpPr>
            <a:spLocks/>
          </p:cNvSpPr>
          <p:nvPr/>
        </p:nvSpPr>
        <p:spPr bwMode="auto">
          <a:xfrm>
            <a:off x="5824264" y="1844824"/>
            <a:ext cx="115888" cy="119062"/>
          </a:xfrm>
          <a:custGeom>
            <a:avLst/>
            <a:gdLst>
              <a:gd name="T0" fmla="*/ 30586 w 135890"/>
              <a:gd name="T1" fmla="*/ 0 h 132080"/>
              <a:gd name="T2" fmla="*/ 0 w 135890"/>
              <a:gd name="T3" fmla="*/ 78435 h 132080"/>
              <a:gd name="T4" fmla="*/ 61171 w 135890"/>
              <a:gd name="T5" fmla="*/ 78435 h 132080"/>
              <a:gd name="T6" fmla="*/ 30586 w 135890"/>
              <a:gd name="T7" fmla="*/ 0 h 132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90" h="132080">
                <a:moveTo>
                  <a:pt x="67805" y="0"/>
                </a:moveTo>
                <a:lnTo>
                  <a:pt x="0" y="131775"/>
                </a:lnTo>
                <a:lnTo>
                  <a:pt x="135610" y="131775"/>
                </a:lnTo>
                <a:lnTo>
                  <a:pt x="67805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" name="object 84"/>
          <p:cNvSpPr>
            <a:spLocks/>
          </p:cNvSpPr>
          <p:nvPr/>
        </p:nvSpPr>
        <p:spPr bwMode="auto">
          <a:xfrm>
            <a:off x="7768480" y="1844824"/>
            <a:ext cx="115888" cy="119062"/>
          </a:xfrm>
          <a:custGeom>
            <a:avLst/>
            <a:gdLst>
              <a:gd name="T0" fmla="*/ 30586 w 135890"/>
              <a:gd name="T1" fmla="*/ 0 h 132080"/>
              <a:gd name="T2" fmla="*/ 0 w 135890"/>
              <a:gd name="T3" fmla="*/ 78435 h 132080"/>
              <a:gd name="T4" fmla="*/ 61171 w 135890"/>
              <a:gd name="T5" fmla="*/ 78435 h 132080"/>
              <a:gd name="T6" fmla="*/ 30586 w 135890"/>
              <a:gd name="T7" fmla="*/ 0 h 132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90" h="132080">
                <a:moveTo>
                  <a:pt x="67805" y="0"/>
                </a:moveTo>
                <a:lnTo>
                  <a:pt x="0" y="131775"/>
                </a:lnTo>
                <a:lnTo>
                  <a:pt x="135610" y="131775"/>
                </a:lnTo>
                <a:lnTo>
                  <a:pt x="67805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4" name="object 86"/>
          <p:cNvSpPr>
            <a:spLocks/>
          </p:cNvSpPr>
          <p:nvPr/>
        </p:nvSpPr>
        <p:spPr bwMode="auto">
          <a:xfrm flipV="1">
            <a:off x="1251400" y="5960179"/>
            <a:ext cx="1718502" cy="45719"/>
          </a:xfrm>
          <a:custGeom>
            <a:avLst/>
            <a:gdLst>
              <a:gd name="T0" fmla="*/ 670134 w 1466850"/>
              <a:gd name="T1" fmla="*/ 0 w 146685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466850">
                <a:moveTo>
                  <a:pt x="1466850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6" name="object 88"/>
          <p:cNvSpPr>
            <a:spLocks/>
          </p:cNvSpPr>
          <p:nvPr/>
        </p:nvSpPr>
        <p:spPr bwMode="auto">
          <a:xfrm>
            <a:off x="6083512" y="6005898"/>
            <a:ext cx="1516063" cy="6350"/>
          </a:xfrm>
          <a:custGeom>
            <a:avLst/>
            <a:gdLst>
              <a:gd name="T0" fmla="*/ 0 w 1771650"/>
              <a:gd name="T1" fmla="*/ 0 h 6350"/>
              <a:gd name="T2" fmla="*/ 812970 w 1771650"/>
              <a:gd name="T3" fmla="*/ 6349 h 635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71650" h="6350">
                <a:moveTo>
                  <a:pt x="0" y="0"/>
                </a:moveTo>
                <a:lnTo>
                  <a:pt x="1771650" y="6349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8" name="object 90"/>
          <p:cNvSpPr>
            <a:spLocks/>
          </p:cNvSpPr>
          <p:nvPr/>
        </p:nvSpPr>
        <p:spPr bwMode="auto">
          <a:xfrm>
            <a:off x="5436096" y="5646787"/>
            <a:ext cx="115888" cy="120650"/>
          </a:xfrm>
          <a:custGeom>
            <a:avLst/>
            <a:gdLst>
              <a:gd name="T0" fmla="*/ 61171 w 135890"/>
              <a:gd name="T1" fmla="*/ 0 h 132079"/>
              <a:gd name="T2" fmla="*/ 0 w 135890"/>
              <a:gd name="T3" fmla="*/ 0 h 132079"/>
              <a:gd name="T4" fmla="*/ 30586 w 135890"/>
              <a:gd name="T5" fmla="*/ 83811 h 132079"/>
              <a:gd name="T6" fmla="*/ 61171 w 135890"/>
              <a:gd name="T7" fmla="*/ 0 h 1320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90" h="132079">
                <a:moveTo>
                  <a:pt x="135610" y="0"/>
                </a:moveTo>
                <a:lnTo>
                  <a:pt x="0" y="0"/>
                </a:lnTo>
                <a:lnTo>
                  <a:pt x="67805" y="131775"/>
                </a:lnTo>
                <a:lnTo>
                  <a:pt x="13561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9" name="object 91"/>
          <p:cNvSpPr>
            <a:spLocks/>
          </p:cNvSpPr>
          <p:nvPr/>
        </p:nvSpPr>
        <p:spPr bwMode="auto">
          <a:xfrm>
            <a:off x="4269904" y="5301208"/>
            <a:ext cx="0" cy="357187"/>
          </a:xfrm>
          <a:custGeom>
            <a:avLst/>
            <a:gdLst>
              <a:gd name="T0" fmla="*/ 242001 h 393700"/>
              <a:gd name="T1" fmla="*/ 0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3937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0" name="object 92"/>
          <p:cNvSpPr>
            <a:spLocks/>
          </p:cNvSpPr>
          <p:nvPr/>
        </p:nvSpPr>
        <p:spPr bwMode="auto">
          <a:xfrm>
            <a:off x="4211960" y="5649413"/>
            <a:ext cx="115888" cy="119062"/>
          </a:xfrm>
          <a:custGeom>
            <a:avLst/>
            <a:gdLst>
              <a:gd name="T0" fmla="*/ 61173 w 135889"/>
              <a:gd name="T1" fmla="*/ 0 h 132079"/>
              <a:gd name="T2" fmla="*/ 0 w 135889"/>
              <a:gd name="T3" fmla="*/ 0 h 132079"/>
              <a:gd name="T4" fmla="*/ 30587 w 135889"/>
              <a:gd name="T5" fmla="*/ 78439 h 132079"/>
              <a:gd name="T6" fmla="*/ 61173 w 135889"/>
              <a:gd name="T7" fmla="*/ 0 h 1320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889" h="132079">
                <a:moveTo>
                  <a:pt x="135610" y="0"/>
                </a:moveTo>
                <a:lnTo>
                  <a:pt x="0" y="0"/>
                </a:lnTo>
                <a:lnTo>
                  <a:pt x="67805" y="131775"/>
                </a:lnTo>
                <a:lnTo>
                  <a:pt x="13561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1" name="object 93"/>
          <p:cNvSpPr>
            <a:spLocks/>
          </p:cNvSpPr>
          <p:nvPr/>
        </p:nvSpPr>
        <p:spPr bwMode="auto">
          <a:xfrm>
            <a:off x="6008900" y="5948749"/>
            <a:ext cx="114300" cy="122237"/>
          </a:xfrm>
          <a:custGeom>
            <a:avLst/>
            <a:gdLst>
              <a:gd name="T0" fmla="*/ 63958 w 132079"/>
              <a:gd name="T1" fmla="*/ 0 h 135890"/>
              <a:gd name="T2" fmla="*/ 0 w 132079"/>
              <a:gd name="T3" fmla="*/ 39934 h 135890"/>
              <a:gd name="T4" fmla="*/ 63958 w 132079"/>
              <a:gd name="T5" fmla="*/ 79866 h 135890"/>
              <a:gd name="T6" fmla="*/ 63958 w 132079"/>
              <a:gd name="T7" fmla="*/ 0 h 1358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079" h="135890">
                <a:moveTo>
                  <a:pt x="131775" y="0"/>
                </a:moveTo>
                <a:lnTo>
                  <a:pt x="0" y="67805"/>
                </a:lnTo>
                <a:lnTo>
                  <a:pt x="131775" y="135610"/>
                </a:lnTo>
                <a:lnTo>
                  <a:pt x="131775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" name="object 94"/>
          <p:cNvSpPr>
            <a:spLocks/>
          </p:cNvSpPr>
          <p:nvPr/>
        </p:nvSpPr>
        <p:spPr bwMode="auto">
          <a:xfrm>
            <a:off x="2969902" y="5934461"/>
            <a:ext cx="161938" cy="142875"/>
          </a:xfrm>
          <a:custGeom>
            <a:avLst/>
            <a:gdLst>
              <a:gd name="T0" fmla="*/ 0 w 132079"/>
              <a:gd name="T1" fmla="*/ 0 h 135890"/>
              <a:gd name="T2" fmla="*/ 0 w 132079"/>
              <a:gd name="T3" fmla="*/ 85191 h 135890"/>
              <a:gd name="T4" fmla="*/ 63952 w 132079"/>
              <a:gd name="T5" fmla="*/ 42595 h 135890"/>
              <a:gd name="T6" fmla="*/ 0 w 132079"/>
              <a:gd name="T7" fmla="*/ 0 h 1358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079" h="135890">
                <a:moveTo>
                  <a:pt x="0" y="0"/>
                </a:moveTo>
                <a:lnTo>
                  <a:pt x="0" y="135610"/>
                </a:lnTo>
                <a:lnTo>
                  <a:pt x="131762" y="67805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3"/>
          <p:cNvSpPr txBox="1"/>
          <p:nvPr/>
        </p:nvSpPr>
        <p:spPr>
          <a:xfrm>
            <a:off x="432000" y="2132856"/>
            <a:ext cx="1979760" cy="257369"/>
          </a:xfrm>
          <a:prstGeom prst="rect">
            <a:avLst/>
          </a:prstGeom>
          <a:solidFill>
            <a:srgbClr val="EF493C"/>
          </a:solidFill>
        </p:spPr>
        <p:txBody>
          <a:bodyPr wrap="square" lIns="0" tIns="36000" rIns="0" bIns="36000">
            <a:spAutoFit/>
          </a:bodyPr>
          <a:lstStyle/>
          <a:p>
            <a:pPr marL="216000">
              <a:defRPr/>
            </a:pPr>
            <a:r>
              <a:rPr sz="1200" b="1" spc="-4" dirty="0">
                <a:solidFill>
                  <a:srgbClr val="FFFFFF"/>
                </a:solidFill>
                <a:cs typeface="Arial"/>
              </a:rPr>
              <a:t>ИНВАРИАНТНАЯ</a:t>
            </a:r>
            <a:r>
              <a:rPr sz="1200" b="1" spc="-26" dirty="0">
                <a:solidFill>
                  <a:srgbClr val="FFFFFF"/>
                </a:solidFill>
                <a:cs typeface="Arial"/>
              </a:rPr>
              <a:t> </a:t>
            </a:r>
            <a:r>
              <a:rPr sz="1200" b="1" spc="-48" dirty="0">
                <a:solidFill>
                  <a:srgbClr val="FFFFFF"/>
                </a:solidFill>
                <a:cs typeface="Arial"/>
              </a:rPr>
              <a:t>ЧАСТЬ</a:t>
            </a:r>
            <a:endParaRPr sz="1200" dirty="0"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2411760" y="2132856"/>
            <a:ext cx="6479618" cy="257369"/>
          </a:xfrm>
          <a:prstGeom prst="rect">
            <a:avLst/>
          </a:prstGeom>
          <a:solidFill>
            <a:srgbClr val="61BB57"/>
          </a:solidFill>
        </p:spPr>
        <p:txBody>
          <a:bodyPr wrap="square" lIns="0" tIns="36000" rIns="0" bIns="36000">
            <a:spAutoFit/>
          </a:bodyPr>
          <a:lstStyle/>
          <a:p>
            <a:pPr marL="361174">
              <a:defRPr/>
            </a:pPr>
            <a:r>
              <a:rPr sz="1200" b="1" spc="-13" dirty="0">
                <a:solidFill>
                  <a:srgbClr val="FFFFFF"/>
                </a:solidFill>
                <a:cs typeface="Arial"/>
              </a:rPr>
              <a:t>ВАРИАТИВНАЯ</a:t>
            </a:r>
            <a:r>
              <a:rPr sz="1200" b="1" spc="-26" dirty="0">
                <a:solidFill>
                  <a:srgbClr val="FFFFFF"/>
                </a:solidFill>
                <a:cs typeface="Arial"/>
              </a:rPr>
              <a:t> </a:t>
            </a:r>
            <a:r>
              <a:rPr sz="1200" b="1" spc="-48" dirty="0">
                <a:solidFill>
                  <a:srgbClr val="FFFFFF"/>
                </a:solidFill>
                <a:cs typeface="Arial"/>
              </a:rPr>
              <a:t>ЧАСТЬ</a:t>
            </a:r>
            <a:endParaRPr sz="1200" dirty="0">
              <a:cs typeface="Arial"/>
            </a:endParaRPr>
          </a:p>
        </p:txBody>
      </p:sp>
      <p:sp>
        <p:nvSpPr>
          <p:cNvPr id="103" name="object 91"/>
          <p:cNvSpPr>
            <a:spLocks/>
          </p:cNvSpPr>
          <p:nvPr/>
        </p:nvSpPr>
        <p:spPr bwMode="auto">
          <a:xfrm>
            <a:off x="1261176" y="4487694"/>
            <a:ext cx="130935" cy="1524217"/>
          </a:xfrm>
          <a:custGeom>
            <a:avLst/>
            <a:gdLst>
              <a:gd name="T0" fmla="*/ 242001 h 393700"/>
              <a:gd name="T1" fmla="*/ 0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3937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4" name="object 91"/>
          <p:cNvSpPr>
            <a:spLocks/>
          </p:cNvSpPr>
          <p:nvPr/>
        </p:nvSpPr>
        <p:spPr bwMode="auto">
          <a:xfrm>
            <a:off x="5492711" y="4970048"/>
            <a:ext cx="45719" cy="691723"/>
          </a:xfrm>
          <a:custGeom>
            <a:avLst/>
            <a:gdLst>
              <a:gd name="T0" fmla="*/ 242001 h 393700"/>
              <a:gd name="T1" fmla="*/ 0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3937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5" name="object 91"/>
          <p:cNvSpPr>
            <a:spLocks/>
          </p:cNvSpPr>
          <p:nvPr/>
        </p:nvSpPr>
        <p:spPr bwMode="auto">
          <a:xfrm>
            <a:off x="7599575" y="4650958"/>
            <a:ext cx="117455" cy="1367297"/>
          </a:xfrm>
          <a:custGeom>
            <a:avLst/>
            <a:gdLst>
              <a:gd name="T0" fmla="*/ 242001 h 393700"/>
              <a:gd name="T1" fmla="*/ 0 h 3937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93700">
                <a:moveTo>
                  <a:pt x="0" y="3937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796642"/>
            <a:ext cx="6711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PT Sans"/>
              </a:rPr>
              <a:t>ПО ИТОГАМ 2018 г.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33102" y="1209036"/>
            <a:ext cx="6032188" cy="2443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14436944"/>
              </p:ext>
            </p:extLst>
          </p:nvPr>
        </p:nvGraphicFramePr>
        <p:xfrm>
          <a:off x="179512" y="1530205"/>
          <a:ext cx="4032448" cy="468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5626511"/>
              </p:ext>
            </p:extLst>
          </p:nvPr>
        </p:nvGraphicFramePr>
        <p:xfrm>
          <a:off x="4499992" y="1530205"/>
          <a:ext cx="4248472" cy="468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26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722</Words>
  <Application>Microsoft Office PowerPoint</Application>
  <PresentationFormat>Экран (4:3)</PresentationFormat>
  <Paragraphs>174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Колесникова Элина</dc:creator>
  <cp:lastModifiedBy>Косова Нина</cp:lastModifiedBy>
  <cp:revision>40</cp:revision>
  <dcterms:created xsi:type="dcterms:W3CDTF">2019-04-01T08:54:02Z</dcterms:created>
  <dcterms:modified xsi:type="dcterms:W3CDTF">2019-04-03T08:58:51Z</dcterms:modified>
</cp:coreProperties>
</file>